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60"/>
  </p:notesMasterIdLst>
  <p:handoutMasterIdLst>
    <p:handoutMasterId r:id="rId61"/>
  </p:handoutMasterIdLst>
  <p:sldIdLst>
    <p:sldId id="981" r:id="rId3"/>
    <p:sldId id="1785" r:id="rId4"/>
    <p:sldId id="500" r:id="rId5"/>
    <p:sldId id="545" r:id="rId6"/>
    <p:sldId id="550" r:id="rId7"/>
    <p:sldId id="551" r:id="rId8"/>
    <p:sldId id="499" r:id="rId9"/>
    <p:sldId id="705" r:id="rId10"/>
    <p:sldId id="505" r:id="rId11"/>
    <p:sldId id="704" r:id="rId12"/>
    <p:sldId id="718" r:id="rId13"/>
    <p:sldId id="715" r:id="rId14"/>
    <p:sldId id="732" r:id="rId15"/>
    <p:sldId id="709" r:id="rId16"/>
    <p:sldId id="710" r:id="rId17"/>
    <p:sldId id="734" r:id="rId18"/>
    <p:sldId id="713" r:id="rId19"/>
    <p:sldId id="891" r:id="rId20"/>
    <p:sldId id="900" r:id="rId21"/>
    <p:sldId id="1030" r:id="rId22"/>
    <p:sldId id="1053" r:id="rId23"/>
    <p:sldId id="698" r:id="rId24"/>
    <p:sldId id="683" r:id="rId25"/>
    <p:sldId id="684" r:id="rId26"/>
    <p:sldId id="685" r:id="rId27"/>
    <p:sldId id="686" r:id="rId28"/>
    <p:sldId id="695" r:id="rId29"/>
    <p:sldId id="984" r:id="rId30"/>
    <p:sldId id="989" r:id="rId31"/>
    <p:sldId id="542" r:id="rId32"/>
    <p:sldId id="985" r:id="rId33"/>
    <p:sldId id="986" r:id="rId34"/>
    <p:sldId id="987" r:id="rId35"/>
    <p:sldId id="988" r:id="rId36"/>
    <p:sldId id="990" r:id="rId37"/>
    <p:sldId id="991" r:id="rId38"/>
    <p:sldId id="1451" r:id="rId39"/>
    <p:sldId id="1452" r:id="rId40"/>
    <p:sldId id="1453" r:id="rId41"/>
    <p:sldId id="1455" r:id="rId42"/>
    <p:sldId id="1456" r:id="rId43"/>
    <p:sldId id="1457" r:id="rId44"/>
    <p:sldId id="1458" r:id="rId45"/>
    <p:sldId id="1459" r:id="rId46"/>
    <p:sldId id="1468" r:id="rId47"/>
    <p:sldId id="1466" r:id="rId48"/>
    <p:sldId id="1467" r:id="rId49"/>
    <p:sldId id="1465" r:id="rId50"/>
    <p:sldId id="1464" r:id="rId51"/>
    <p:sldId id="1463" r:id="rId52"/>
    <p:sldId id="1462" r:id="rId53"/>
    <p:sldId id="1461" r:id="rId54"/>
    <p:sldId id="1469" r:id="rId55"/>
    <p:sldId id="1470" r:id="rId56"/>
    <p:sldId id="1460" r:id="rId57"/>
    <p:sldId id="1471" r:id="rId58"/>
    <p:sldId id="1472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2" autoAdjust="0"/>
    <p:restoredTop sz="94576"/>
  </p:normalViewPr>
  <p:slideViewPr>
    <p:cSldViewPr snapToGrid="0" snapToObjects="1">
      <p:cViewPr varScale="1">
        <p:scale>
          <a:sx n="118" d="100"/>
          <a:sy n="118" d="100"/>
        </p:scale>
        <p:origin x="12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emf"/><Relationship Id="rId7" Type="http://schemas.openxmlformats.org/officeDocument/2006/relationships/image" Target="../media/image25.emf"/><Relationship Id="rId2" Type="http://schemas.openxmlformats.org/officeDocument/2006/relationships/image" Target="../media/image21.emf"/><Relationship Id="rId1" Type="http://schemas.openxmlformats.org/officeDocument/2006/relationships/image" Target="../media/image16.emf"/><Relationship Id="rId6" Type="http://schemas.openxmlformats.org/officeDocument/2006/relationships/image" Target="../media/image24.emf"/><Relationship Id="rId5" Type="http://schemas.openxmlformats.org/officeDocument/2006/relationships/image" Target="../media/image17.emf"/><Relationship Id="rId4" Type="http://schemas.openxmlformats.org/officeDocument/2006/relationships/image" Target="../media/image23.emf"/><Relationship Id="rId9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emf"/><Relationship Id="rId7" Type="http://schemas.openxmlformats.org/officeDocument/2006/relationships/image" Target="../media/image25.emf"/><Relationship Id="rId2" Type="http://schemas.openxmlformats.org/officeDocument/2006/relationships/image" Target="../media/image21.emf"/><Relationship Id="rId1" Type="http://schemas.openxmlformats.org/officeDocument/2006/relationships/image" Target="../media/image16.emf"/><Relationship Id="rId6" Type="http://schemas.openxmlformats.org/officeDocument/2006/relationships/image" Target="../media/image24.emf"/><Relationship Id="rId5" Type="http://schemas.openxmlformats.org/officeDocument/2006/relationships/image" Target="../media/image17.emf"/><Relationship Id="rId4" Type="http://schemas.openxmlformats.org/officeDocument/2006/relationships/image" Target="../media/image23.emf"/><Relationship Id="rId9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756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36751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87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7189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1817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0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5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jpeg"/><Relationship Id="rId7" Type="http://schemas.openxmlformats.org/officeDocument/2006/relationships/image" Target="../media/image4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9.emf"/><Relationship Id="rId4" Type="http://schemas.openxmlformats.org/officeDocument/2006/relationships/image" Target="../media/image45.tiff"/><Relationship Id="rId9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7.png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12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jpeg"/><Relationship Id="rId11" Type="http://schemas.openxmlformats.org/officeDocument/2006/relationships/image" Target="../media/image63.png"/><Relationship Id="rId5" Type="http://schemas.openxmlformats.org/officeDocument/2006/relationships/image" Target="../media/image66.jpe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57.png"/><Relationship Id="rId10" Type="http://schemas.openxmlformats.org/officeDocument/2006/relationships/image" Target="../media/image74.png"/><Relationship Id="rId4" Type="http://schemas.openxmlformats.org/officeDocument/2006/relationships/image" Target="../media/image53.png"/><Relationship Id="rId9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6.e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emf"/><Relationship Id="rId20" Type="http://schemas.openxmlformats.org/officeDocument/2006/relationships/image" Target="../media/image1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8.bin"/><Relationship Id="rId10" Type="http://schemas.openxmlformats.org/officeDocument/2006/relationships/image" Target="../media/image23.e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4.emf"/><Relationship Id="rId22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6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emf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tif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emf"/><Relationship Id="rId4" Type="http://schemas.openxmlformats.org/officeDocument/2006/relationships/image" Target="../media/image1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12" Type="http://schemas.openxmlformats.org/officeDocument/2006/relationships/image" Target="../media/image20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11" Type="http://schemas.openxmlformats.org/officeDocument/2006/relationships/image" Target="../media/image17.emf"/><Relationship Id="rId5" Type="http://schemas.openxmlformats.org/officeDocument/2006/relationships/image" Target="../media/image15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26.emf"/><Relationship Id="rId3" Type="http://schemas.openxmlformats.org/officeDocument/2006/relationships/oleObject" Target="../embeddings/oleObject5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emf"/><Relationship Id="rId20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6.bin"/><Relationship Id="rId10" Type="http://schemas.openxmlformats.org/officeDocument/2006/relationships/image" Target="../media/image23.e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16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4.emf"/><Relationship Id="rId22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IX – </a:t>
            </a:r>
            <a:r>
              <a:rPr lang="fr-FR" sz="3600" dirty="0" err="1"/>
              <a:t>Deep</a:t>
            </a:r>
            <a:r>
              <a:rPr lang="fr-FR" sz="3600" dirty="0"/>
              <a:t> </a:t>
            </a:r>
            <a:r>
              <a:rPr lang="fr-FR" sz="3600" dirty="0" err="1"/>
              <a:t>learning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12859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sz="2800" dirty="0" err="1"/>
              <a:t>Divide</a:t>
            </a:r>
            <a:r>
              <a:rPr lang="fr-FR" sz="2800" dirty="0"/>
              <a:t> and </a:t>
            </a:r>
            <a:r>
              <a:rPr lang="fr-FR" sz="2800" dirty="0" err="1"/>
              <a:t>conquer</a:t>
            </a:r>
            <a:r>
              <a:rPr lang="fr-FR" sz="2800" dirty="0"/>
              <a:t> </a:t>
            </a:r>
            <a:r>
              <a:rPr lang="fr-FR" sz="2800" dirty="0" err="1"/>
              <a:t>multilayer</a:t>
            </a:r>
            <a:r>
              <a:rPr lang="fr-FR" sz="2800" dirty="0"/>
              <a:t> </a:t>
            </a:r>
            <a:r>
              <a:rPr lang="fr-FR" sz="2800" dirty="0" err="1"/>
              <a:t>learn</a:t>
            </a:r>
            <a:r>
              <a:rPr lang="fr-FR" sz="2800" dirty="0"/>
              <a:t> 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98682" y="6669360"/>
            <a:ext cx="4346856" cy="188640"/>
          </a:xfrm>
        </p:spPr>
        <p:txBody>
          <a:bodyPr/>
          <a:lstStyle/>
          <a:p>
            <a:pPr algn="ctr"/>
            <a:r>
              <a:rPr lang="en-US" dirty="0"/>
              <a:t>P. </a:t>
            </a:r>
            <a:r>
              <a:rPr lang="en-US" dirty="0" err="1"/>
              <a:t>Esling</a:t>
            </a:r>
            <a:r>
              <a:rPr lang="en-US" dirty="0"/>
              <a:t> - Music Machine Learning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962386" y="1680711"/>
            <a:ext cx="5931901" cy="3637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3333CC"/>
                </a:solidFill>
                <a:latin typeface="Avenir Roman" panose="02000503020000020003" pitchFamily="2" charset="0"/>
              </a:rPr>
              <a:t>Re-representing the data:</a:t>
            </a:r>
            <a:r>
              <a:rPr lang="en-US" sz="2800" b="1" dirty="0">
                <a:latin typeface="Avenir Roman" panose="02000503020000020003" pitchFamily="2" charset="0"/>
              </a:rPr>
              <a:t> </a:t>
            </a:r>
            <a:r>
              <a:rPr lang="en-US" sz="2800" dirty="0">
                <a:latin typeface="Avenir Roman" panose="02000503020000020003" pitchFamily="2" charset="0"/>
              </a:rPr>
              <a:t>Can we learn each transform separately ?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We pass a transformed version of the data to the next learner. 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Learning our net </a:t>
            </a:r>
            <a:r>
              <a:rPr lang="en-US" sz="2400" b="1" dirty="0">
                <a:latin typeface="Avenir Roman" panose="02000503020000020003" pitchFamily="2" charset="0"/>
              </a:rPr>
              <a:t>one layer at a time</a:t>
            </a:r>
            <a:r>
              <a:rPr lang="en-US" sz="2400" dirty="0">
                <a:latin typeface="Avenir Roman" panose="02000503020000020003" pitchFamily="2" charset="0"/>
              </a:rPr>
              <a:t> 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Starting at the bottom, </a:t>
            </a:r>
          </a:p>
          <a:p>
            <a:r>
              <a:rPr lang="en-US" sz="2400" b="1" dirty="0">
                <a:latin typeface="Avenir Roman" panose="02000503020000020003" pitchFamily="2" charset="0"/>
              </a:rPr>
              <a:t>Guarantee that each layer improves ?</a:t>
            </a:r>
            <a:endParaRPr lang="en-US" sz="2000" dirty="0">
              <a:latin typeface="Avenir Roman" panose="02000503020000020003" pitchFamily="2" charset="0"/>
            </a:endParaRPr>
          </a:p>
          <a:p>
            <a:pPr lvl="1"/>
            <a:r>
              <a:rPr lang="en-US" sz="1600" dirty="0">
                <a:latin typeface="Avenir Roman" panose="02000503020000020003" pitchFamily="2" charset="0"/>
              </a:rPr>
              <a:t>Need to know higher layers to learn lower layers?</a:t>
            </a:r>
          </a:p>
        </p:txBody>
      </p:sp>
      <p:graphicFrame>
        <p:nvGraphicFramePr>
          <p:cNvPr id="6" name="Object 91">
            <a:extLst>
              <a:ext uri="{FF2B5EF4-FFF2-40B4-BE49-F238E27FC236}">
                <a16:creationId xmlns:a16="http://schemas.microsoft.com/office/drawing/2014/main" id="{DAEFBFCC-E3BD-6648-94CA-C4613AC74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94811"/>
              </p:ext>
            </p:extLst>
          </p:nvPr>
        </p:nvGraphicFramePr>
        <p:xfrm>
          <a:off x="689421" y="2994912"/>
          <a:ext cx="1876075" cy="12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52" name="Acrobat Document" r:id="rId3" imgW="5728680" imgH="3843720" progId="AcroExch.Document.7">
                  <p:embed/>
                </p:oleObj>
              </mc:Choice>
              <mc:Fallback>
                <p:oleObj name="Acrobat Document" r:id="rId3" imgW="5728680" imgH="3843720" progId="AcroExch.Document.7">
                  <p:embed/>
                  <p:pic>
                    <p:nvPicPr>
                      <p:cNvPr id="25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21" y="2994912"/>
                        <a:ext cx="1876075" cy="12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7" name="TextBox 23">
            <a:extLst>
              <a:ext uri="{FF2B5EF4-FFF2-40B4-BE49-F238E27FC236}">
                <a16:creationId xmlns:a16="http://schemas.microsoft.com/office/drawing/2014/main" id="{B670A398-A3B0-9745-AD89-8D989B03A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06" y="2719841"/>
            <a:ext cx="1923129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9" name="Object 92">
            <a:extLst>
              <a:ext uri="{FF2B5EF4-FFF2-40B4-BE49-F238E27FC236}">
                <a16:creationId xmlns:a16="http://schemas.microsoft.com/office/drawing/2014/main" id="{31EF688F-58B7-D741-99BC-54C0A3081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522148"/>
              </p:ext>
            </p:extLst>
          </p:nvPr>
        </p:nvGraphicFramePr>
        <p:xfrm>
          <a:off x="689421" y="1180324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53" name="Acrobat Document" r:id="rId5" imgW="5728680" imgH="4071960" progId="AcroExch.Document.7">
                  <p:embed/>
                </p:oleObj>
              </mc:Choice>
              <mc:Fallback>
                <p:oleObj name="Acrobat Document" r:id="rId5" imgW="5728680" imgH="4071960" progId="AcroExch.Document.7">
                  <p:embed/>
                  <p:pic>
                    <p:nvPicPr>
                      <p:cNvPr id="39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21" y="1180324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55C8E816-887F-A445-9048-2C5253928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498946"/>
              </p:ext>
            </p:extLst>
          </p:nvPr>
        </p:nvGraphicFramePr>
        <p:xfrm>
          <a:off x="1011335" y="4776383"/>
          <a:ext cx="115093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254" name="Acrobat Document" r:id="rId7" imgW="5728680" imgH="3856320" progId="AcroExch.Document.7">
                  <p:embed/>
                </p:oleObj>
              </mc:Choice>
              <mc:Fallback>
                <p:oleObj name="Acrobat Document" r:id="rId7" imgW="5728680" imgH="3856320" progId="AcroExch.Document.7">
                  <p:embed/>
                  <p:pic>
                    <p:nvPicPr>
                      <p:cNvPr id="4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335" y="4776383"/>
                        <a:ext cx="115093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4">
            <a:extLst>
              <a:ext uri="{FF2B5EF4-FFF2-40B4-BE49-F238E27FC236}">
                <a16:creationId xmlns:a16="http://schemas.microsoft.com/office/drawing/2014/main" id="{21D0F55C-3D94-8649-8A2C-7415B0ECBD8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15677" y="2680830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4898CE99-693E-7545-AF28-9F125878C6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22092" y="4423566"/>
            <a:ext cx="333383" cy="27464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0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957" r="896" b="957"/>
          <a:stretch/>
        </p:blipFill>
        <p:spPr>
          <a:xfrm>
            <a:off x="601817" y="2680640"/>
            <a:ext cx="5581849" cy="19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8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0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8" name="Image 7" descr="Auto-encoders_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0" y="1547397"/>
            <a:ext cx="5716849" cy="30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7326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3" name="Image 2" descr="Auto-encode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4" y="1565206"/>
            <a:ext cx="6032418" cy="3001448"/>
          </a:xfrm>
          <a:prstGeom prst="rect">
            <a:avLst/>
          </a:prstGeom>
        </p:spPr>
      </p:pic>
      <p:pic>
        <p:nvPicPr>
          <p:cNvPr id="8" name="Image 7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8" t="76627" r="36274" b="18506"/>
          <a:stretch/>
        </p:blipFill>
        <p:spPr>
          <a:xfrm>
            <a:off x="1134636" y="5246518"/>
            <a:ext cx="4897314" cy="1203895"/>
          </a:xfrm>
          <a:prstGeom prst="rect">
            <a:avLst/>
          </a:prstGeom>
        </p:spPr>
      </p:pic>
      <p:pic>
        <p:nvPicPr>
          <p:cNvPr id="9" name="Image 8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55218" r="65126" b="43128"/>
          <a:stretch/>
        </p:blipFill>
        <p:spPr>
          <a:xfrm>
            <a:off x="802032" y="4666926"/>
            <a:ext cx="1903250" cy="379963"/>
          </a:xfrm>
          <a:prstGeom prst="rect">
            <a:avLst/>
          </a:prstGeom>
        </p:spPr>
      </p:pic>
      <p:pic>
        <p:nvPicPr>
          <p:cNvPr id="10" name="Image 9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8564" r="38165" b="39782"/>
          <a:stretch/>
        </p:blipFill>
        <p:spPr>
          <a:xfrm>
            <a:off x="2915154" y="4683638"/>
            <a:ext cx="3824342" cy="379963"/>
          </a:xfrm>
          <a:prstGeom prst="rect">
            <a:avLst/>
          </a:prstGeom>
        </p:spPr>
      </p:pic>
      <p:sp>
        <p:nvSpPr>
          <p:cNvPr id="11" name="Rectangle à coins arrondis 10"/>
          <p:cNvSpPr/>
          <p:nvPr/>
        </p:nvSpPr>
        <p:spPr>
          <a:xfrm>
            <a:off x="699825" y="4650214"/>
            <a:ext cx="6039671" cy="44681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/>
          <p:nvPr/>
        </p:nvCxnSpPr>
        <p:spPr>
          <a:xfrm flipV="1">
            <a:off x="835450" y="4194598"/>
            <a:ext cx="0" cy="4556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Image 13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t="63948" r="63685" b="34398"/>
          <a:stretch/>
        </p:blipFill>
        <p:spPr>
          <a:xfrm>
            <a:off x="802032" y="1141500"/>
            <a:ext cx="1903250" cy="379963"/>
          </a:xfrm>
          <a:prstGeom prst="rect">
            <a:avLst/>
          </a:prstGeom>
        </p:spPr>
      </p:pic>
      <p:pic>
        <p:nvPicPr>
          <p:cNvPr id="15" name="Image 14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3" t="67294" r="38062" b="31124"/>
          <a:stretch/>
        </p:blipFill>
        <p:spPr>
          <a:xfrm>
            <a:off x="2705282" y="1158212"/>
            <a:ext cx="4034214" cy="363251"/>
          </a:xfrm>
          <a:prstGeom prst="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699825" y="1124788"/>
            <a:ext cx="6039671" cy="446811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852159" y="1565206"/>
            <a:ext cx="0" cy="4556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Image 17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9" t="81698" r="10056" b="16648"/>
          <a:stretch/>
        </p:blipFill>
        <p:spPr>
          <a:xfrm>
            <a:off x="6113615" y="3311597"/>
            <a:ext cx="2589894" cy="379963"/>
          </a:xfrm>
          <a:prstGeom prst="rect">
            <a:avLst/>
          </a:prstGeom>
        </p:spPr>
      </p:pic>
      <p:sp>
        <p:nvSpPr>
          <p:cNvPr id="19" name="Rectangle à coins arrondis 18"/>
          <p:cNvSpPr/>
          <p:nvPr/>
        </p:nvSpPr>
        <p:spPr>
          <a:xfrm>
            <a:off x="5986383" y="3244749"/>
            <a:ext cx="2802552" cy="565482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5" t="60889" r="30698" b="37529"/>
          <a:stretch/>
        </p:blipFill>
        <p:spPr>
          <a:xfrm>
            <a:off x="4862762" y="3362443"/>
            <a:ext cx="567663" cy="363251"/>
          </a:xfrm>
          <a:prstGeom prst="rect">
            <a:avLst/>
          </a:prstGeom>
        </p:spPr>
      </p:pic>
      <p:pic>
        <p:nvPicPr>
          <p:cNvPr id="21" name="Image 20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9" t="71442" r="52314" b="26976"/>
          <a:stretch/>
        </p:blipFill>
        <p:spPr>
          <a:xfrm>
            <a:off x="4862762" y="2328327"/>
            <a:ext cx="567663" cy="363251"/>
          </a:xfrm>
          <a:prstGeom prst="rect">
            <a:avLst/>
          </a:prstGeom>
        </p:spPr>
      </p:pic>
      <p:pic>
        <p:nvPicPr>
          <p:cNvPr id="24" name="Image 23" descr="deepLearning_review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9" t="72930" r="35404" b="23556"/>
          <a:stretch/>
        </p:blipFill>
        <p:spPr>
          <a:xfrm>
            <a:off x="5798022" y="5377547"/>
            <a:ext cx="2355970" cy="8178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AA17BE-B2B5-6B47-A965-85186E0C7C9A}"/>
              </a:ext>
            </a:extLst>
          </p:cNvPr>
          <p:cNvSpPr txBox="1"/>
          <p:nvPr/>
        </p:nvSpPr>
        <p:spPr>
          <a:xfrm>
            <a:off x="3985468" y="608108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? </a:t>
            </a:r>
            <a:r>
              <a:rPr lang="fr-FR" b="1" dirty="0" err="1">
                <a:solidFill>
                  <a:srgbClr val="FF0000"/>
                </a:solidFill>
              </a:rPr>
              <a:t>Problem</a:t>
            </a:r>
            <a:r>
              <a:rPr lang="fr-FR" b="1" dirty="0">
                <a:solidFill>
                  <a:srgbClr val="FF0000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701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9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35428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Sparse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8" name="Image 7" descr="Sparse-auto-encod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9" y="1657782"/>
            <a:ext cx="8549859" cy="34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0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Denoising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3" name="Image 2" descr="Denoising-auto-encod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1317173"/>
            <a:ext cx="8221613" cy="46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27381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Stacked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8" name="Image 7" descr="layer-wise_train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66"/>
          <a:stretch/>
        </p:blipFill>
        <p:spPr>
          <a:xfrm>
            <a:off x="192435" y="1270858"/>
            <a:ext cx="3694807" cy="479966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95410" y="4715508"/>
            <a:ext cx="152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patterns</a:t>
            </a:r>
          </a:p>
        </p:txBody>
      </p:sp>
      <p:sp>
        <p:nvSpPr>
          <p:cNvPr id="9" name="ZoneTexte 8"/>
          <p:cNvSpPr txBox="1"/>
          <p:nvPr/>
        </p:nvSpPr>
        <p:spPr>
          <a:xfrm flipH="1">
            <a:off x="4027416" y="2988784"/>
            <a:ext cx="4685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Learned</a:t>
            </a:r>
            <a:r>
              <a:rPr lang="fr-FR" sz="2400" dirty="0"/>
              <a:t> « </a:t>
            </a:r>
            <a:r>
              <a:rPr lang="fr-FR" sz="2400" dirty="0" err="1"/>
              <a:t>features</a:t>
            </a:r>
            <a:r>
              <a:rPr lang="fr-FR" sz="2400" dirty="0"/>
              <a:t> detectors »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63878" y="3271060"/>
            <a:ext cx="48750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age 11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58564" r="38165" b="39782"/>
          <a:stretch/>
        </p:blipFill>
        <p:spPr>
          <a:xfrm>
            <a:off x="3483260" y="2410865"/>
            <a:ext cx="5021621" cy="498917"/>
          </a:xfrm>
          <a:prstGeom prst="rect">
            <a:avLst/>
          </a:prstGeom>
        </p:spPr>
      </p:pic>
      <p:pic>
        <p:nvPicPr>
          <p:cNvPr id="13" name="Image 12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5" t="58564" r="53541" b="39782"/>
          <a:stretch/>
        </p:blipFill>
        <p:spPr>
          <a:xfrm>
            <a:off x="1336719" y="4901008"/>
            <a:ext cx="434435" cy="810739"/>
          </a:xfrm>
          <a:prstGeom prst="rect">
            <a:avLst/>
          </a:prstGeom>
        </p:spPr>
      </p:pic>
      <p:sp>
        <p:nvSpPr>
          <p:cNvPr id="10" name="Flèche vers la droite 9"/>
          <p:cNvSpPr/>
          <p:nvPr/>
        </p:nvSpPr>
        <p:spPr>
          <a:xfrm>
            <a:off x="1938245" y="5180577"/>
            <a:ext cx="701778" cy="2172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58530" r="58989" b="39816"/>
          <a:stretch/>
        </p:blipFill>
        <p:spPr>
          <a:xfrm>
            <a:off x="2773310" y="4884296"/>
            <a:ext cx="752289" cy="8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600" y="36576"/>
            <a:ext cx="795775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Stacked</a:t>
            </a:r>
            <a:r>
              <a:rPr lang="fr-FR" dirty="0"/>
              <a:t> auto-</a:t>
            </a:r>
            <a:r>
              <a:rPr lang="fr-FR" dirty="0" err="1"/>
              <a:t>encoders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8" name="Image 7" descr="layer-wise_train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5" y="1270858"/>
            <a:ext cx="8686800" cy="479966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95410" y="4715508"/>
            <a:ext cx="152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Input patterns</a:t>
            </a:r>
          </a:p>
        </p:txBody>
      </p:sp>
      <p:pic>
        <p:nvPicPr>
          <p:cNvPr id="10" name="Image 9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5" t="58564" r="53541" b="39782"/>
          <a:stretch/>
        </p:blipFill>
        <p:spPr>
          <a:xfrm>
            <a:off x="1336719" y="4901008"/>
            <a:ext cx="434435" cy="810739"/>
          </a:xfrm>
          <a:prstGeom prst="rect">
            <a:avLst/>
          </a:prstGeom>
        </p:spPr>
      </p:pic>
      <p:sp>
        <p:nvSpPr>
          <p:cNvPr id="11" name="Flèche vers la droite 10"/>
          <p:cNvSpPr/>
          <p:nvPr/>
        </p:nvSpPr>
        <p:spPr>
          <a:xfrm>
            <a:off x="1938245" y="5180577"/>
            <a:ext cx="701778" cy="2172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58530" r="58989" b="39816"/>
          <a:stretch/>
        </p:blipFill>
        <p:spPr>
          <a:xfrm>
            <a:off x="2773310" y="4884296"/>
            <a:ext cx="752289" cy="810739"/>
          </a:xfrm>
          <a:prstGeom prst="rect">
            <a:avLst/>
          </a:prstGeom>
        </p:spPr>
      </p:pic>
      <p:pic>
        <p:nvPicPr>
          <p:cNvPr id="13" name="Image 12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58530" r="58989" b="39816"/>
          <a:stretch/>
        </p:blipFill>
        <p:spPr>
          <a:xfrm>
            <a:off x="7934511" y="4884296"/>
            <a:ext cx="752289" cy="810739"/>
          </a:xfrm>
          <a:prstGeom prst="rect">
            <a:avLst/>
          </a:prstGeom>
        </p:spPr>
      </p:pic>
      <p:pic>
        <p:nvPicPr>
          <p:cNvPr id="14" name="Image 13" descr="deepLearning_review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8" t="81441" r="10122" b="17216"/>
          <a:stretch/>
        </p:blipFill>
        <p:spPr>
          <a:xfrm>
            <a:off x="8270711" y="4685744"/>
            <a:ext cx="384552" cy="65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5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401051" y="24135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Networks as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  <p:pic>
        <p:nvPicPr>
          <p:cNvPr id="9" name="Image 8" descr="atiam-royo-letelier_jimena_rapport (glissé(e)s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" b="71160"/>
          <a:stretch/>
        </p:blipFill>
        <p:spPr>
          <a:xfrm>
            <a:off x="-153738" y="3610064"/>
            <a:ext cx="9187884" cy="2866935"/>
          </a:xfrm>
          <a:prstGeom prst="rect">
            <a:avLst/>
          </a:prstGeom>
        </p:spPr>
      </p:pic>
      <p:pic>
        <p:nvPicPr>
          <p:cNvPr id="12" name="Image 11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13" name="Image 12" descr="latex-image-1.pdf">
            <a:extLst>
              <a:ext uri="{FF2B5EF4-FFF2-40B4-BE49-F238E27FC236}">
                <a16:creationId xmlns:a16="http://schemas.microsoft.com/office/drawing/2014/main" id="{9289F2C9-9E17-DD4B-BA6E-B20038832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" y="1689510"/>
            <a:ext cx="3444522" cy="379062"/>
          </a:xfrm>
          <a:prstGeom prst="rect">
            <a:avLst/>
          </a:prstGeom>
        </p:spPr>
      </p:pic>
      <p:pic>
        <p:nvPicPr>
          <p:cNvPr id="14" name="Image 13" descr="latex-image-1.pdf">
            <a:extLst>
              <a:ext uri="{FF2B5EF4-FFF2-40B4-BE49-F238E27FC236}">
                <a16:creationId xmlns:a16="http://schemas.microsoft.com/office/drawing/2014/main" id="{C29F22A5-6B1B-C84D-A0F5-750FA0800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35" y="2307576"/>
            <a:ext cx="1077484" cy="348110"/>
          </a:xfrm>
          <a:prstGeom prst="rect">
            <a:avLst/>
          </a:prstGeom>
        </p:spPr>
      </p:pic>
      <p:pic>
        <p:nvPicPr>
          <p:cNvPr id="15" name="Image 14" descr="latex-image-1.pdf">
            <a:extLst>
              <a:ext uri="{FF2B5EF4-FFF2-40B4-BE49-F238E27FC236}">
                <a16:creationId xmlns:a16="http://schemas.microsoft.com/office/drawing/2014/main" id="{59ECE3F1-E628-4740-8E6A-C7062507A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47" y="2688328"/>
            <a:ext cx="1253771" cy="344172"/>
          </a:xfrm>
          <a:prstGeom prst="rect">
            <a:avLst/>
          </a:prstGeom>
        </p:spPr>
      </p:pic>
      <p:pic>
        <p:nvPicPr>
          <p:cNvPr id="16" name="Image 15" descr="atiam-royo-letelier_jimena_rapport (glissé(e)s).pdf">
            <a:extLst>
              <a:ext uri="{FF2B5EF4-FFF2-40B4-BE49-F238E27FC236}">
                <a16:creationId xmlns:a16="http://schemas.microsoft.com/office/drawing/2014/main" id="{CB66735F-1F2B-6F4A-B1A7-CDEC4E966A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28840" r="35441" b="52264"/>
          <a:stretch/>
        </p:blipFill>
        <p:spPr>
          <a:xfrm>
            <a:off x="6334605" y="986073"/>
            <a:ext cx="2497667" cy="22488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B61EED6-D63E-4340-9918-842876C88C4D}"/>
              </a:ext>
            </a:extLst>
          </p:cNvPr>
          <p:cNvSpPr txBox="1"/>
          <p:nvPr/>
        </p:nvSpPr>
        <p:spPr>
          <a:xfrm>
            <a:off x="401051" y="1070971"/>
            <a:ext cx="57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Take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generalized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transform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equation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9B82676-7473-AF4F-8E14-E6AEC13881AA}"/>
              </a:ext>
            </a:extLst>
          </p:cNvPr>
          <p:cNvSpPr txBox="1"/>
          <p:nvPr/>
        </p:nvSpPr>
        <p:spPr>
          <a:xfrm>
            <a:off x="736895" y="2401051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… in </a:t>
            </a:r>
            <a:r>
              <a:rPr lang="fr-FR" sz="2400" dirty="0" err="1">
                <a:latin typeface="Avenir Roman" panose="02000503020000020003" pitchFamily="2" charset="0"/>
              </a:rPr>
              <a:t>its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simplest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form</a:t>
            </a:r>
            <a:endParaRPr lang="fr-FR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0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" y="1689510"/>
            <a:ext cx="3444522" cy="379062"/>
          </a:xfrm>
          <a:prstGeom prst="rect">
            <a:avLst/>
          </a:prstGeom>
        </p:spPr>
      </p:pic>
      <p:pic>
        <p:nvPicPr>
          <p:cNvPr id="5" name="Imag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735" y="2307576"/>
            <a:ext cx="1077484" cy="348110"/>
          </a:xfrm>
          <a:prstGeom prst="rect">
            <a:avLst/>
          </a:prstGeom>
        </p:spPr>
      </p:pic>
      <p:pic>
        <p:nvPicPr>
          <p:cNvPr id="7" name="Imag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47" y="2688328"/>
            <a:ext cx="1253771" cy="344172"/>
          </a:xfrm>
          <a:prstGeom prst="rect">
            <a:avLst/>
          </a:prstGeom>
        </p:spPr>
      </p:pic>
      <p:pic>
        <p:nvPicPr>
          <p:cNvPr id="8" name="Image 7" descr="atiam-royo-letelier_jimena_rapport (glissé(e)s)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28840" r="35441" b="52264"/>
          <a:stretch/>
        </p:blipFill>
        <p:spPr>
          <a:xfrm>
            <a:off x="6334605" y="986073"/>
            <a:ext cx="2497667" cy="224881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01051" y="1070971"/>
            <a:ext cx="577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Take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generalized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transform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equation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36895" y="2401051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… in </a:t>
            </a:r>
            <a:r>
              <a:rPr lang="fr-FR" sz="2400" dirty="0" err="1">
                <a:latin typeface="Avenir Roman" panose="02000503020000020003" pitchFamily="2" charset="0"/>
              </a:rPr>
              <a:t>its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simplest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form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6" name="Image 5" descr="atiam-royo-letelier_jimena_rapport (glissé(e)s)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" b="67251"/>
          <a:stretch/>
        </p:blipFill>
        <p:spPr>
          <a:xfrm>
            <a:off x="191345" y="3525398"/>
            <a:ext cx="8532083" cy="3159170"/>
          </a:xfrm>
          <a:prstGeom prst="rect">
            <a:avLst/>
          </a:prstGeom>
        </p:spPr>
      </p:pic>
      <p:pic>
        <p:nvPicPr>
          <p:cNvPr id="12" name="Image 11" descr="logo_irc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96A7C106-934D-E846-97AA-60B2AD28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24135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Networks as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transform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767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lipse 33">
            <a:extLst>
              <a:ext uri="{FF2B5EF4-FFF2-40B4-BE49-F238E27FC236}">
                <a16:creationId xmlns:a16="http://schemas.microsoft.com/office/drawing/2014/main" id="{F30849F3-D880-5241-B688-9BE539E2AB00}"/>
              </a:ext>
            </a:extLst>
          </p:cNvPr>
          <p:cNvSpPr/>
          <p:nvPr/>
        </p:nvSpPr>
        <p:spPr>
          <a:xfrm>
            <a:off x="523661" y="3245088"/>
            <a:ext cx="2938509" cy="2938509"/>
          </a:xfrm>
          <a:prstGeom prst="ellipse">
            <a:avLst/>
          </a:prstGeom>
          <a:solidFill>
            <a:srgbClr val="8064A2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204DD17-515B-6F48-A2F8-2E84CA025DDD}"/>
              </a:ext>
            </a:extLst>
          </p:cNvPr>
          <p:cNvSpPr/>
          <p:nvPr/>
        </p:nvSpPr>
        <p:spPr>
          <a:xfrm>
            <a:off x="848511" y="3860477"/>
            <a:ext cx="2271054" cy="2271054"/>
          </a:xfrm>
          <a:prstGeom prst="ellipse">
            <a:avLst/>
          </a:prstGeom>
          <a:solidFill>
            <a:srgbClr val="8064A2">
              <a:lumMod val="40000"/>
              <a:lumOff val="6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684FA33-92C7-854E-AF9A-7AC636A740A1}"/>
              </a:ext>
            </a:extLst>
          </p:cNvPr>
          <p:cNvSpPr/>
          <p:nvPr/>
        </p:nvSpPr>
        <p:spPr>
          <a:xfrm>
            <a:off x="1295850" y="4712462"/>
            <a:ext cx="1376373" cy="1376373"/>
          </a:xfrm>
          <a:prstGeom prst="ellipse">
            <a:avLst/>
          </a:prstGeom>
          <a:solidFill>
            <a:srgbClr val="8064A2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29850F7-4D79-2044-8988-4E4446C66A15}"/>
              </a:ext>
            </a:extLst>
          </p:cNvPr>
          <p:cNvSpPr/>
          <p:nvPr/>
        </p:nvSpPr>
        <p:spPr>
          <a:xfrm>
            <a:off x="1539143" y="5156190"/>
            <a:ext cx="889786" cy="889786"/>
          </a:xfrm>
          <a:prstGeom prst="ellipse">
            <a:avLst/>
          </a:prstGeom>
          <a:solidFill>
            <a:srgbClr val="8064A2">
              <a:lumMod val="75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591" y="4940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Going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1610C4-2F01-684F-BC8D-A88B0F2A7402}"/>
              </a:ext>
            </a:extLst>
          </p:cNvPr>
          <p:cNvSpPr/>
          <p:nvPr/>
        </p:nvSpPr>
        <p:spPr>
          <a:xfrm>
            <a:off x="540975" y="978339"/>
            <a:ext cx="7817343" cy="211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fr-FR" sz="2000" dirty="0"/>
              <a:t>As </a:t>
            </a:r>
            <a:r>
              <a:rPr lang="fr-FR" sz="2000" dirty="0" err="1"/>
              <a:t>we</a:t>
            </a:r>
            <a:r>
              <a:rPr lang="fr-FR" sz="2000" dirty="0"/>
              <a:t> have </a:t>
            </a:r>
            <a:r>
              <a:rPr lang="fr-FR" sz="2000" dirty="0" err="1"/>
              <a:t>discussed</a:t>
            </a:r>
            <a:r>
              <a:rPr lang="fr-FR" sz="2000" dirty="0"/>
              <a:t> </a:t>
            </a:r>
            <a:r>
              <a:rPr lang="fr-FR" sz="2000" dirty="0" err="1"/>
              <a:t>earlier</a:t>
            </a:r>
            <a:r>
              <a:rPr lang="fr-FR" sz="2000" dirty="0"/>
              <a:t> …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 err="1"/>
              <a:t>Artificial</a:t>
            </a:r>
            <a:r>
              <a:rPr lang="fr-FR" dirty="0"/>
              <a:t> intelligence </a:t>
            </a:r>
            <a:r>
              <a:rPr lang="fr-FR" dirty="0" err="1"/>
              <a:t>was</a:t>
            </a:r>
            <a:r>
              <a:rPr lang="fr-FR" dirty="0"/>
              <a:t> set to </a:t>
            </a:r>
            <a:r>
              <a:rPr lang="fr-FR" dirty="0" err="1"/>
              <a:t>simulate</a:t>
            </a:r>
            <a:r>
              <a:rPr lang="fr-FR" dirty="0"/>
              <a:t> intelligence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/>
              <a:t>But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symbolic</a:t>
            </a:r>
            <a:r>
              <a:rPr lang="fr-FR" dirty="0"/>
              <a:t> and </a:t>
            </a:r>
            <a:r>
              <a:rPr lang="fr-FR" dirty="0" err="1"/>
              <a:t>rule-based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wide</a:t>
            </a:r>
            <a:r>
              <a:rPr lang="fr-FR" dirty="0"/>
              <a:t> </a:t>
            </a:r>
            <a:r>
              <a:rPr lang="fr-FR" dirty="0" err="1"/>
              <a:t>controversies</a:t>
            </a:r>
            <a:r>
              <a:rPr lang="fr-FR" dirty="0"/>
              <a:t> about AI (</a:t>
            </a:r>
            <a:r>
              <a:rPr lang="fr-FR" dirty="0" err="1"/>
              <a:t>weak</a:t>
            </a:r>
            <a:r>
              <a:rPr lang="fr-FR" dirty="0"/>
              <a:t> vs. </a:t>
            </a:r>
            <a:r>
              <a:rPr lang="fr-FR" dirty="0" err="1"/>
              <a:t>strong</a:t>
            </a:r>
            <a:r>
              <a:rPr lang="fr-FR" dirty="0"/>
              <a:t>, </a:t>
            </a:r>
            <a:r>
              <a:rPr lang="fr-FR" dirty="0" err="1"/>
              <a:t>feasible</a:t>
            </a:r>
            <a:r>
              <a:rPr lang="fr-FR" dirty="0"/>
              <a:t> vs. </a:t>
            </a:r>
            <a:r>
              <a:rPr lang="fr-FR" dirty="0" err="1"/>
              <a:t>fake</a:t>
            </a:r>
            <a:r>
              <a:rPr lang="fr-FR" dirty="0"/>
              <a:t>)</a:t>
            </a:r>
          </a:p>
          <a:p>
            <a:pPr>
              <a:lnSpc>
                <a:spcPct val="110000"/>
              </a:lnSpc>
            </a:pPr>
            <a:r>
              <a:rPr lang="fr-FR" sz="2000" dirty="0" err="1"/>
              <a:t>Avoiding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debate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only</a:t>
            </a:r>
            <a:r>
              <a:rPr lang="fr-FR" sz="2000" dirty="0"/>
              <a:t> </a:t>
            </a:r>
            <a:r>
              <a:rPr lang="fr-FR" sz="2000" dirty="0" err="1"/>
              <a:t>discuss</a:t>
            </a:r>
            <a:r>
              <a:rPr lang="fr-FR" sz="2000" dirty="0"/>
              <a:t> </a:t>
            </a:r>
            <a:r>
              <a:rPr lang="fr-FR" sz="2000" dirty="0" err="1"/>
              <a:t>here</a:t>
            </a:r>
            <a:r>
              <a:rPr lang="fr-FR" sz="2000" dirty="0"/>
              <a:t> </a:t>
            </a:r>
            <a:r>
              <a:rPr lang="fr-FR" sz="2000" b="1" i="1" dirty="0"/>
              <a:t>machine </a:t>
            </a:r>
            <a:r>
              <a:rPr lang="fr-FR" sz="2000" b="1" i="1" dirty="0" err="1"/>
              <a:t>learning</a:t>
            </a:r>
            <a:r>
              <a:rPr lang="fr-FR" sz="20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learn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of an approximation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active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recently</a:t>
            </a:r>
            <a:r>
              <a:rPr lang="fr-FR" dirty="0"/>
              <a:t>, and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wide</a:t>
            </a:r>
            <a:r>
              <a:rPr lang="fr-FR" dirty="0"/>
              <a:t> topics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F8A3CCD-4547-A74F-9155-3BFFCCB6D646}"/>
              </a:ext>
            </a:extLst>
          </p:cNvPr>
          <p:cNvSpPr txBox="1"/>
          <p:nvPr/>
        </p:nvSpPr>
        <p:spPr>
          <a:xfrm>
            <a:off x="3730681" y="3236154"/>
            <a:ext cx="334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Artificial</a:t>
            </a:r>
            <a:r>
              <a:rPr lang="fr-FR" sz="2400" b="1" dirty="0"/>
              <a:t> Intelligence (AI)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C4299C-D73D-E446-A7A5-97FBE8807D68}"/>
              </a:ext>
            </a:extLst>
          </p:cNvPr>
          <p:cNvSpPr txBox="1"/>
          <p:nvPr/>
        </p:nvSpPr>
        <p:spPr>
          <a:xfrm>
            <a:off x="3730681" y="3925827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Machine Learning (ML)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0DE5E0-D939-F241-BAA0-9434534AC330}"/>
              </a:ext>
            </a:extLst>
          </p:cNvPr>
          <p:cNvSpPr txBox="1"/>
          <p:nvPr/>
        </p:nvSpPr>
        <p:spPr>
          <a:xfrm>
            <a:off x="3755834" y="4682665"/>
            <a:ext cx="300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Neural Networks (NN)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D2AFBC7-6F0A-1A41-B3B1-6BB65E44BE09}"/>
              </a:ext>
            </a:extLst>
          </p:cNvPr>
          <p:cNvSpPr txBox="1"/>
          <p:nvPr/>
        </p:nvSpPr>
        <p:spPr>
          <a:xfrm>
            <a:off x="3755834" y="5418846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Deep</a:t>
            </a:r>
            <a:r>
              <a:rPr lang="fr-FR" sz="2400" b="1" dirty="0"/>
              <a:t> Learning (DL)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DC5A5AD-2B54-5348-A513-51D6A2C9031D}"/>
              </a:ext>
            </a:extLst>
          </p:cNvPr>
          <p:cNvCxnSpPr/>
          <p:nvPr/>
        </p:nvCxnSpPr>
        <p:spPr>
          <a:xfrm>
            <a:off x="1952850" y="3466986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2391CDD-6687-004E-AF62-D863A73245FE}"/>
              </a:ext>
            </a:extLst>
          </p:cNvPr>
          <p:cNvCxnSpPr/>
          <p:nvPr/>
        </p:nvCxnSpPr>
        <p:spPr>
          <a:xfrm>
            <a:off x="1961729" y="4156659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B406020-8310-4E47-B2C6-D3A5258740EF}"/>
              </a:ext>
            </a:extLst>
          </p:cNvPr>
          <p:cNvCxnSpPr/>
          <p:nvPr/>
        </p:nvCxnSpPr>
        <p:spPr>
          <a:xfrm>
            <a:off x="1985208" y="4913497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7651F19-A96F-3F43-B69F-3BFF3B3A4F24}"/>
              </a:ext>
            </a:extLst>
          </p:cNvPr>
          <p:cNvCxnSpPr/>
          <p:nvPr/>
        </p:nvCxnSpPr>
        <p:spPr>
          <a:xfrm>
            <a:off x="1985208" y="5649678"/>
            <a:ext cx="166160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34DB13F-EC16-904C-B644-6A0AA683A0B4}"/>
              </a:ext>
            </a:extLst>
          </p:cNvPr>
          <p:cNvSpPr txBox="1"/>
          <p:nvPr/>
        </p:nvSpPr>
        <p:spPr>
          <a:xfrm>
            <a:off x="940875" y="4559482"/>
            <a:ext cx="581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SVM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E632DBE-5B70-C740-B3DF-83DC785B3EAA}"/>
              </a:ext>
            </a:extLst>
          </p:cNvPr>
          <p:cNvSpPr txBox="1"/>
          <p:nvPr/>
        </p:nvSpPr>
        <p:spPr>
          <a:xfrm>
            <a:off x="1492498" y="4254563"/>
            <a:ext cx="938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>
                <a:solidFill>
                  <a:srgbClr val="FF0000"/>
                </a:solidFill>
              </a:rPr>
              <a:t>Bayesian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D7A0CBE-2A43-0D42-B7F0-273C4EA5D8FB}"/>
              </a:ext>
            </a:extLst>
          </p:cNvPr>
          <p:cNvSpPr txBox="1"/>
          <p:nvPr/>
        </p:nvSpPr>
        <p:spPr>
          <a:xfrm>
            <a:off x="2307398" y="4522877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GMM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CE40642-ABB9-0F43-9BC1-7B2A4E2A30EE}"/>
              </a:ext>
            </a:extLst>
          </p:cNvPr>
          <p:cNvSpPr txBox="1"/>
          <p:nvPr/>
        </p:nvSpPr>
        <p:spPr>
          <a:xfrm>
            <a:off x="3730681" y="3592396"/>
            <a:ext cx="473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/>
              <a:t>Any</a:t>
            </a:r>
            <a:r>
              <a:rPr lang="fr-FR" sz="1600" i="1" dirty="0"/>
              <a:t> technique </a:t>
            </a:r>
            <a:r>
              <a:rPr lang="fr-FR" sz="1600" i="1" dirty="0" err="1"/>
              <a:t>allowing</a:t>
            </a:r>
            <a:r>
              <a:rPr lang="fr-FR" sz="1600" i="1" dirty="0"/>
              <a:t> machines to </a:t>
            </a:r>
            <a:r>
              <a:rPr lang="fr-FR" sz="1600" i="1" dirty="0" err="1"/>
              <a:t>solve</a:t>
            </a:r>
            <a:r>
              <a:rPr lang="fr-FR" sz="1600" i="1" dirty="0"/>
              <a:t> </a:t>
            </a:r>
            <a:r>
              <a:rPr lang="fr-FR" sz="1600" i="1" dirty="0" err="1"/>
              <a:t>human</a:t>
            </a:r>
            <a:r>
              <a:rPr lang="fr-FR" sz="1600" i="1" dirty="0"/>
              <a:t> </a:t>
            </a:r>
            <a:r>
              <a:rPr lang="fr-FR" sz="1600" i="1" dirty="0" err="1"/>
              <a:t>tasks</a:t>
            </a:r>
            <a:endParaRPr lang="fr-FR" sz="16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32749E5-6D40-B64D-92B1-28F90001B025}"/>
              </a:ext>
            </a:extLst>
          </p:cNvPr>
          <p:cNvSpPr txBox="1"/>
          <p:nvPr/>
        </p:nvSpPr>
        <p:spPr>
          <a:xfrm>
            <a:off x="3730681" y="4294340"/>
            <a:ext cx="3680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Learning </a:t>
            </a:r>
            <a:r>
              <a:rPr lang="fr-FR" sz="1600" i="1" dirty="0" err="1"/>
              <a:t>inference</a:t>
            </a:r>
            <a:r>
              <a:rPr lang="fr-FR" sz="1600" i="1" dirty="0"/>
              <a:t> </a:t>
            </a:r>
            <a:r>
              <a:rPr lang="fr-FR" sz="1600" i="1" dirty="0" err="1"/>
              <a:t>models</a:t>
            </a:r>
            <a:r>
              <a:rPr lang="fr-FR" sz="1600" i="1" dirty="0"/>
              <a:t> </a:t>
            </a:r>
            <a:r>
              <a:rPr lang="fr-FR" sz="1600" i="1" dirty="0" err="1"/>
              <a:t>from</a:t>
            </a:r>
            <a:r>
              <a:rPr lang="fr-FR" sz="1600" i="1" dirty="0"/>
              <a:t> </a:t>
            </a:r>
            <a:r>
              <a:rPr lang="fr-FR" sz="1600" i="1" dirty="0" err="1"/>
              <a:t>examples</a:t>
            </a:r>
            <a:r>
              <a:rPr lang="fr-FR" sz="1600" i="1" dirty="0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59B9CC-C732-8B44-90A2-8D1ED1B5AB9F}"/>
              </a:ext>
            </a:extLst>
          </p:cNvPr>
          <p:cNvSpPr txBox="1"/>
          <p:nvPr/>
        </p:nvSpPr>
        <p:spPr>
          <a:xfrm>
            <a:off x="3754773" y="5022284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Brain-</a:t>
            </a:r>
            <a:r>
              <a:rPr lang="fr-FR" sz="1600" i="1" dirty="0" err="1"/>
              <a:t>inspired</a:t>
            </a:r>
            <a:r>
              <a:rPr lang="fr-FR" sz="1600" i="1" dirty="0"/>
              <a:t> ML </a:t>
            </a:r>
            <a:r>
              <a:rPr lang="fr-FR" sz="1600" i="1" dirty="0" err="1"/>
              <a:t>models</a:t>
            </a:r>
            <a:endParaRPr lang="fr-FR" sz="1600" i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257C2D6-C5B8-D14C-90E6-37C06F6AAC52}"/>
              </a:ext>
            </a:extLst>
          </p:cNvPr>
          <p:cNvSpPr txBox="1"/>
          <p:nvPr/>
        </p:nvSpPr>
        <p:spPr>
          <a:xfrm>
            <a:off x="3769448" y="5781631"/>
            <a:ext cx="4273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Building (</a:t>
            </a:r>
            <a:r>
              <a:rPr lang="fr-FR" sz="1600" i="1" dirty="0" err="1"/>
              <a:t>deep</a:t>
            </a:r>
            <a:r>
              <a:rPr lang="fr-FR" sz="1600" i="1" dirty="0"/>
              <a:t>) </a:t>
            </a:r>
            <a:r>
              <a:rPr lang="fr-FR" sz="1600" i="1" dirty="0" err="1"/>
              <a:t>hierarchies</a:t>
            </a:r>
            <a:r>
              <a:rPr lang="fr-FR" sz="1600" i="1" dirty="0"/>
              <a:t> of NN </a:t>
            </a:r>
            <a:r>
              <a:rPr lang="fr-FR" sz="1600" i="1" dirty="0" err="1"/>
              <a:t>representations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12607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</p:txBody>
      </p:sp>
      <p:pic>
        <p:nvPicPr>
          <p:cNvPr id="83" name="Image 82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F387A4C-3A42-2946-8A59-9475CB29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6" y="1285499"/>
            <a:ext cx="5129732" cy="34648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92D5C8-A773-0749-94FE-9932326C8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95"/>
          <a:stretch/>
        </p:blipFill>
        <p:spPr>
          <a:xfrm>
            <a:off x="5939055" y="1365736"/>
            <a:ext cx="2469891" cy="33796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8715F5-5440-8A49-B726-4338229F54DA}"/>
              </a:ext>
            </a:extLst>
          </p:cNvPr>
          <p:cNvSpPr/>
          <p:nvPr/>
        </p:nvSpPr>
        <p:spPr>
          <a:xfrm>
            <a:off x="751626" y="4881549"/>
            <a:ext cx="7657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Real-world </a:t>
            </a:r>
            <a:r>
              <a:rPr lang="fr-FR" sz="2000" b="1" dirty="0">
                <a:solidFill>
                  <a:srgbClr val="333333"/>
                </a:solidFill>
                <a:latin typeface="Avenir Roman" panose="02000503020000020003" pitchFamily="2" charset="0"/>
              </a:rPr>
              <a:t>high </a:t>
            </a:r>
            <a:r>
              <a:rPr lang="fr-FR" sz="2000" b="1" dirty="0" err="1">
                <a:solidFill>
                  <a:srgbClr val="333333"/>
                </a:solidFill>
                <a:latin typeface="Avenir Roman" panose="02000503020000020003" pitchFamily="2" charset="0"/>
              </a:rPr>
              <a:t>dimensional</a:t>
            </a:r>
            <a:r>
              <a:rPr lang="fr-FR" sz="2000" b="1" dirty="0">
                <a:solidFill>
                  <a:srgbClr val="333333"/>
                </a:solidFill>
                <a:latin typeface="Avenir Roman" panose="02000503020000020003" pitchFamily="2" charset="0"/>
              </a:rPr>
              <a:t> data            </a:t>
            </a:r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lie on </a:t>
            </a:r>
            <a:r>
              <a:rPr lang="fr-FR" sz="2000" b="1" dirty="0" err="1">
                <a:solidFill>
                  <a:srgbClr val="333333"/>
                </a:solidFill>
                <a:latin typeface="Avenir Roman" panose="02000503020000020003" pitchFamily="2" charset="0"/>
              </a:rPr>
              <a:t>low-dimensional</a:t>
            </a:r>
            <a:r>
              <a:rPr lang="fr-FR" sz="2000" b="1" dirty="0">
                <a:solidFill>
                  <a:srgbClr val="333333"/>
                </a:solidFill>
                <a:latin typeface="Avenir Roman" panose="02000503020000020003" pitchFamily="2" charset="0"/>
              </a:rPr>
              <a:t> manifolds</a:t>
            </a:r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            </a:t>
            </a:r>
            <a:r>
              <a:rPr lang="fr-FR" sz="2000" dirty="0" err="1">
                <a:solidFill>
                  <a:srgbClr val="333333"/>
                </a:solidFill>
                <a:latin typeface="Avenir Roman" panose="02000503020000020003" pitchFamily="2" charset="0"/>
              </a:rPr>
              <a:t>embedded</a:t>
            </a:r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 in the high-</a:t>
            </a:r>
            <a:r>
              <a:rPr lang="fr-FR" sz="2000" dirty="0" err="1">
                <a:solidFill>
                  <a:srgbClr val="333333"/>
                </a:solidFill>
                <a:latin typeface="Avenir Roman" panose="02000503020000020003" pitchFamily="2" charset="0"/>
              </a:rPr>
              <a:t>dimensional</a:t>
            </a:r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solidFill>
                  <a:srgbClr val="333333"/>
                </a:solidFill>
                <a:latin typeface="Avenir Roman" panose="02000503020000020003" pitchFamily="2" charset="0"/>
              </a:rPr>
              <a:t>space</a:t>
            </a:r>
            <a:r>
              <a:rPr lang="fr-FR" sz="2000" dirty="0">
                <a:solidFill>
                  <a:srgbClr val="333333"/>
                </a:solidFill>
                <a:latin typeface="Avenir Roman" panose="02000503020000020003" pitchFamily="2" charset="0"/>
              </a:rPr>
              <a:t>. 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A8ECCB4-E4DA-5B40-B83B-6A3BA93EE0DC}"/>
              </a:ext>
            </a:extLst>
          </p:cNvPr>
          <p:cNvSpPr txBox="1"/>
          <p:nvPr/>
        </p:nvSpPr>
        <p:spPr>
          <a:xfrm>
            <a:off x="789661" y="5611305"/>
            <a:ext cx="780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rgbClr val="FF0000"/>
                </a:solidFill>
                <a:latin typeface="+mn-lt"/>
              </a:rPr>
              <a:t>Very</a:t>
            </a:r>
            <a:r>
              <a:rPr lang="fr-FR" sz="3200" b="1" dirty="0">
                <a:solidFill>
                  <a:srgbClr val="FF0000"/>
                </a:solidFill>
                <a:latin typeface="+mn-lt"/>
              </a:rPr>
              <a:t> relevant to </a:t>
            </a:r>
            <a:r>
              <a:rPr lang="fr-FR" sz="3200" b="1" dirty="0" err="1">
                <a:solidFill>
                  <a:srgbClr val="FF0000"/>
                </a:solidFill>
                <a:latin typeface="+mn-lt"/>
              </a:rPr>
              <a:t>our</a:t>
            </a:r>
            <a:r>
              <a:rPr lang="fr-FR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+mn-lt"/>
              </a:rPr>
              <a:t>creative</a:t>
            </a:r>
            <a:r>
              <a:rPr lang="fr-FR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fr-FR" sz="3200" b="1" dirty="0" err="1">
                <a:solidFill>
                  <a:srgbClr val="FF0000"/>
                </a:solidFill>
                <a:latin typeface="+mn-lt"/>
              </a:rPr>
              <a:t>problem</a:t>
            </a:r>
            <a:endParaRPr lang="fr-FR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BA3EDF-1311-F142-8B9E-173B6AE9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258" y="4909062"/>
            <a:ext cx="774233" cy="2509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16166FC-79D1-7E49-8D4F-9BF9AE5D2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749" y="5206703"/>
            <a:ext cx="681037" cy="25090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FB061000-B5FA-3646-9E62-55BD6796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24135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Manifold </a:t>
            </a:r>
            <a:r>
              <a:rPr lang="fr-FR" dirty="0" err="1"/>
              <a:t>hypothesis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85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</p:txBody>
      </p:sp>
      <p:pic>
        <p:nvPicPr>
          <p:cNvPr id="83" name="Image 82" descr="logo_irc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0" y="6081889"/>
            <a:ext cx="803972" cy="7761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92D5C8-A773-0749-94FE-9932326C8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95"/>
          <a:stretch/>
        </p:blipFill>
        <p:spPr>
          <a:xfrm>
            <a:off x="5848621" y="1703236"/>
            <a:ext cx="2245355" cy="307242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BE46E60-3A8C-AE4B-88A1-FDC3ECAE1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57" y="2098157"/>
            <a:ext cx="1705883" cy="227451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C231780-F2E8-B348-A593-86504A556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647" y="1320766"/>
            <a:ext cx="1030504" cy="3339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20868A6-FECE-2F40-81E9-88B2757D9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6" t="40007" r="85808" b="50739"/>
          <a:stretch/>
        </p:blipFill>
        <p:spPr>
          <a:xfrm>
            <a:off x="4107948" y="5145606"/>
            <a:ext cx="536060" cy="9476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E8F74B6-ECB8-CA4F-87EF-08D89695D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8" t="88464" r="85766" b="2282"/>
          <a:stretch/>
        </p:blipFill>
        <p:spPr>
          <a:xfrm>
            <a:off x="2343243" y="5145606"/>
            <a:ext cx="536060" cy="9476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CB29A72-6B3E-5148-9592-FC1ADAF33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44" y="1261445"/>
            <a:ext cx="997107" cy="367355"/>
          </a:xfrm>
          <a:prstGeom prst="rect">
            <a:avLst/>
          </a:prstGeom>
        </p:spPr>
      </p:pic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018A28FE-3EF2-4B4B-8D22-EC8646135CF7}"/>
              </a:ext>
            </a:extLst>
          </p:cNvPr>
          <p:cNvSpPr/>
          <p:nvPr/>
        </p:nvSpPr>
        <p:spPr>
          <a:xfrm>
            <a:off x="3834427" y="2770747"/>
            <a:ext cx="1475145" cy="936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83141F5-6C02-D948-9902-74A683420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460" y="2108360"/>
            <a:ext cx="1145540" cy="5308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FFDC74-97E8-244B-9CDF-8BEC69FB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550" y="3943628"/>
            <a:ext cx="1435100" cy="482600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A1FEEB7-D475-A74C-94DF-7CC4F36F3057}"/>
              </a:ext>
            </a:extLst>
          </p:cNvPr>
          <p:cNvCxnSpPr/>
          <p:nvPr/>
        </p:nvCxnSpPr>
        <p:spPr>
          <a:xfrm flipV="1">
            <a:off x="5635495" y="1671350"/>
            <a:ext cx="0" cy="2998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F83AEAA-D69F-E446-BABC-4F0E7DD612C1}"/>
              </a:ext>
            </a:extLst>
          </p:cNvPr>
          <p:cNvCxnSpPr>
            <a:cxnSpLocks/>
          </p:cNvCxnSpPr>
          <p:nvPr/>
        </p:nvCxnSpPr>
        <p:spPr>
          <a:xfrm flipV="1">
            <a:off x="5804789" y="5013175"/>
            <a:ext cx="243961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FC9139EC-C7EB-1545-B4A2-AA83D58F5CC8}"/>
              </a:ext>
            </a:extLst>
          </p:cNvPr>
          <p:cNvSpPr txBox="1"/>
          <p:nvPr/>
        </p:nvSpPr>
        <p:spPr>
          <a:xfrm>
            <a:off x="4597609" y="1062127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latin typeface="+mn-lt"/>
              </a:rPr>
              <a:t>emotion</a:t>
            </a:r>
            <a:endParaRPr lang="fr-FR" sz="3200" b="1" dirty="0">
              <a:latin typeface="+mn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D88EEE-1E51-364C-9ED0-0CF794BCB3E4}"/>
              </a:ext>
            </a:extLst>
          </p:cNvPr>
          <p:cNvSpPr txBox="1"/>
          <p:nvPr/>
        </p:nvSpPr>
        <p:spPr>
          <a:xfrm>
            <a:off x="6604382" y="5105032"/>
            <a:ext cx="2096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latin typeface="+mn-lt"/>
              </a:rPr>
              <a:t>orientation</a:t>
            </a:r>
          </a:p>
        </p:txBody>
      </p:sp>
      <p:cxnSp>
        <p:nvCxnSpPr>
          <p:cNvPr id="27" name="Connecteur en arc 26">
            <a:extLst>
              <a:ext uri="{FF2B5EF4-FFF2-40B4-BE49-F238E27FC236}">
                <a16:creationId xmlns:a16="http://schemas.microsoft.com/office/drawing/2014/main" id="{1F0754DD-379E-934A-BB3F-6BD4721B73B4}"/>
              </a:ext>
            </a:extLst>
          </p:cNvPr>
          <p:cNvCxnSpPr>
            <a:endCxn id="15" idx="3"/>
          </p:cNvCxnSpPr>
          <p:nvPr/>
        </p:nvCxnSpPr>
        <p:spPr>
          <a:xfrm rot="5400000">
            <a:off x="4463151" y="3609857"/>
            <a:ext cx="2190451" cy="1828736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6FFEE9FE-A11B-D44E-BD78-AFEFAAB349FD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>
            <a:off x="2879303" y="5619451"/>
            <a:ext cx="122864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C0AA582B-7B61-344D-BB87-EEA604FA40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324" y="4771995"/>
            <a:ext cx="698500" cy="508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B2D0CD0-49D6-C843-AAFF-BED72A91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417" y="5605856"/>
            <a:ext cx="1346200" cy="4699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782DF16D-A36A-D646-9BA9-FF939E73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1" y="24135"/>
            <a:ext cx="7787368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Manifold </a:t>
            </a:r>
            <a:r>
              <a:rPr lang="fr-FR" dirty="0" err="1"/>
              <a:t>hypothesis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68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4187" y="24584"/>
            <a:ext cx="7707697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Pretrain</a:t>
            </a:r>
            <a:r>
              <a:rPr lang="fr-FR" dirty="0"/>
              <a:t>, fine-tune (</a:t>
            </a:r>
            <a:r>
              <a:rPr lang="fr-FR" b="1" dirty="0" err="1"/>
              <a:t>autoencoder</a:t>
            </a:r>
            <a:r>
              <a:rPr lang="fr-FR" dirty="0"/>
              <a:t>)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94500"/>
            <a:ext cx="6376988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667000" y="2634375"/>
            <a:ext cx="2057400" cy="12192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67000" y="3853575"/>
            <a:ext cx="2057400" cy="762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/>
          <p:cNvCxnSpPr/>
          <p:nvPr/>
        </p:nvCxnSpPr>
        <p:spPr>
          <a:xfrm flipV="1">
            <a:off x="2743200" y="2177175"/>
            <a:ext cx="1981200" cy="289560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5"/>
          <p:cNvCxnSpPr/>
          <p:nvPr/>
        </p:nvCxnSpPr>
        <p:spPr>
          <a:xfrm>
            <a:off x="2743200" y="5072775"/>
            <a:ext cx="2057400" cy="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20"/>
          <p:cNvSpPr/>
          <p:nvPr/>
        </p:nvSpPr>
        <p:spPr>
          <a:xfrm>
            <a:off x="3200400" y="5990982"/>
            <a:ext cx="457200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TW" altLang="en-US">
              <a:solidFill>
                <a:srgbClr val="FFFFFF"/>
              </a:solidFill>
              <a:latin typeface="Corbel" charset="0"/>
              <a:ea typeface="新細明體" charset="0"/>
              <a:cs typeface="新細明體" charset="0"/>
            </a:endParaRPr>
          </a:p>
        </p:txBody>
      </p:sp>
      <p:sp>
        <p:nvSpPr>
          <p:cNvPr id="14" name="Right Arrow 21"/>
          <p:cNvSpPr/>
          <p:nvPr/>
        </p:nvSpPr>
        <p:spPr>
          <a:xfrm>
            <a:off x="5803773" y="5987925"/>
            <a:ext cx="457200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TW" altLang="en-US">
              <a:solidFill>
                <a:srgbClr val="FFFFFF"/>
              </a:solidFill>
              <a:latin typeface="Corbel" charset="0"/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629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868" y="26629"/>
            <a:ext cx="454329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829175" y="1150938"/>
            <a:ext cx="3640138" cy="3937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>
              <a:spcBef>
                <a:spcPct val="100000"/>
              </a:spcBef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93750" y="1138238"/>
            <a:ext cx="3640138" cy="3937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>
              <a:spcBef>
                <a:spcPct val="100000"/>
              </a:spcBef>
            </a:pPr>
            <a:endParaRPr lang="fr-FR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4"/>
          <a:stretch>
            <a:fillRect/>
          </a:stretch>
        </p:blipFill>
        <p:spPr bwMode="auto">
          <a:xfrm>
            <a:off x="1177925" y="1360488"/>
            <a:ext cx="142875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317750"/>
            <a:ext cx="13525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362200"/>
            <a:ext cx="13620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2703513" y="1298575"/>
            <a:ext cx="1304925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511550"/>
            <a:ext cx="1409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3529013"/>
            <a:ext cx="11715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2486025"/>
            <a:ext cx="11334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1384300"/>
            <a:ext cx="128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2498725"/>
            <a:ext cx="1266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1281113"/>
            <a:ext cx="1238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3336925"/>
            <a:ext cx="13620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8" y="3311525"/>
            <a:ext cx="14287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17"/>
          <p:cNvGrpSpPr>
            <a:grpSpLocks/>
          </p:cNvGrpSpPr>
          <p:nvPr/>
        </p:nvGrpSpPr>
        <p:grpSpPr bwMode="auto">
          <a:xfrm>
            <a:off x="1894396" y="5348365"/>
            <a:ext cx="3263900" cy="927100"/>
            <a:chOff x="1356" y="3575"/>
            <a:chExt cx="2056" cy="584"/>
          </a:xfrm>
        </p:grpSpPr>
        <p:pic>
          <p:nvPicPr>
            <p:cNvPr id="25" name="Picture 18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1356" y="3636"/>
              <a:ext cx="133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>
                  <a:solidFill>
                    <a:srgbClr val="FFFFFF"/>
                  </a:solidFill>
                  <a:latin typeface="Arial" charset="0"/>
                </a:rPr>
                <a:t>Testing:</a:t>
              </a:r>
            </a:p>
            <a:p>
              <a:pPr eaLnBrk="1" hangingPunct="1"/>
              <a:r>
                <a:rPr lang="en-US" sz="2400">
                  <a:solidFill>
                    <a:srgbClr val="FFFFFF"/>
                  </a:solidFill>
                  <a:latin typeface="Arial" charset="0"/>
                </a:rPr>
                <a:t>What is this?  </a:t>
              </a:r>
            </a:p>
          </p:txBody>
        </p:sp>
      </p:grp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2266950" y="4427538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Avenir Roman" panose="02000503020000020003" pitchFamily="2" charset="0"/>
              </a:rPr>
              <a:t>Cars</a:t>
            </a: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5570538" y="4427538"/>
            <a:ext cx="21418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Avenir Roman" panose="02000503020000020003" pitchFamily="2" charset="0"/>
              </a:rPr>
              <a:t>Motorcycles</a:t>
            </a:r>
          </a:p>
        </p:txBody>
      </p:sp>
    </p:spTree>
    <p:extLst>
      <p:ext uri="{BB962C8B-B14F-4D97-AF65-F5344CB8AC3E}">
        <p14:creationId xmlns:p14="http://schemas.microsoft.com/office/powerpoint/2010/main" val="336735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2128" y="28816"/>
            <a:ext cx="6890426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Semi-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883444" y="1201738"/>
            <a:ext cx="7399338" cy="2743200"/>
            <a:chOff x="3703" y="2499"/>
            <a:chExt cx="1491" cy="623"/>
          </a:xfrm>
        </p:grpSpPr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3703" y="2499"/>
              <a:ext cx="1491" cy="62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100000"/>
                </a:spcBef>
              </a:pPr>
              <a:endParaRPr lang="fr-FR"/>
            </a:p>
          </p:txBody>
        </p:sp>
        <p:pic>
          <p:nvPicPr>
            <p:cNvPr id="10" name="Picture 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" y="2557"/>
              <a:ext cx="280" cy="200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11" name="Picture 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" y="2796"/>
              <a:ext cx="292" cy="176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12" name="Picture 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" y="2789"/>
              <a:ext cx="242" cy="158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13" name="Picture 3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" y="2569"/>
              <a:ext cx="263" cy="143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14" name="Picture 3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2534"/>
              <a:ext cx="282" cy="227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15" name="Picture 4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" y="2743"/>
              <a:ext cx="296" cy="240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2342357" y="3429001"/>
            <a:ext cx="4730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latin typeface="Avenir Roman" panose="02000503020000020003" pitchFamily="2" charset="0"/>
              </a:rPr>
              <a:t>Unlabeled images (all cars/motorcycles)</a:t>
            </a:r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3"/>
          <a:stretch>
            <a:fillRect/>
          </a:stretch>
        </p:blipFill>
        <p:spPr bwMode="auto">
          <a:xfrm>
            <a:off x="4763294" y="2314576"/>
            <a:ext cx="138112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494" y="1393826"/>
            <a:ext cx="128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12"/>
          <p:cNvGrpSpPr>
            <a:grpSpLocks/>
          </p:cNvGrpSpPr>
          <p:nvPr/>
        </p:nvGrpSpPr>
        <p:grpSpPr bwMode="auto">
          <a:xfrm>
            <a:off x="3724824" y="4601036"/>
            <a:ext cx="3405698" cy="1064285"/>
            <a:chOff x="1482" y="3575"/>
            <a:chExt cx="1930" cy="558"/>
          </a:xfrm>
        </p:grpSpPr>
        <p:pic>
          <p:nvPicPr>
            <p:cNvPr id="31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chemeClr val="bg1"/>
                  </a:solidFill>
                  <a:latin typeface="Arial" charset="0"/>
                </a:rPr>
                <a:t>Testing:</a:t>
              </a:r>
            </a:p>
            <a:p>
              <a:pPr eaLnBrk="1" hangingPunct="1"/>
              <a:r>
                <a:rPr lang="en-US" sz="2000">
                  <a:solidFill>
                    <a:schemeClr val="bg1"/>
                  </a:solidFill>
                  <a:latin typeface="Arial" charset="0"/>
                </a:rPr>
                <a:t>What is this?  </a:t>
              </a:r>
            </a:p>
          </p:txBody>
        </p:sp>
      </p:grpSp>
      <p:grpSp>
        <p:nvGrpSpPr>
          <p:cNvPr id="33" name="Group 15"/>
          <p:cNvGrpSpPr>
            <a:grpSpLocks/>
          </p:cNvGrpSpPr>
          <p:nvPr/>
        </p:nvGrpSpPr>
        <p:grpSpPr bwMode="auto">
          <a:xfrm>
            <a:off x="1670078" y="4364288"/>
            <a:ext cx="1843088" cy="1751013"/>
            <a:chOff x="964" y="3055"/>
            <a:chExt cx="1209" cy="1139"/>
          </a:xfrm>
        </p:grpSpPr>
        <p:sp>
          <p:nvSpPr>
            <p:cNvPr id="34" name="Rectangle 16"/>
            <p:cNvSpPr>
              <a:spLocks noChangeArrowheads="1"/>
            </p:cNvSpPr>
            <p:nvPr/>
          </p:nvSpPr>
          <p:spPr bwMode="auto">
            <a:xfrm>
              <a:off x="964" y="3055"/>
              <a:ext cx="1209" cy="113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100000"/>
                </a:spcBef>
              </a:pPr>
              <a:endParaRPr lang="fr-FR"/>
            </a:p>
          </p:txBody>
        </p:sp>
        <p:pic>
          <p:nvPicPr>
            <p:cNvPr id="35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" y="3209"/>
              <a:ext cx="858" cy="552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1342" y="3855"/>
              <a:ext cx="630" cy="291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>
                  <a:latin typeface="Arial" charset="0"/>
                </a:rPr>
                <a:t>Car</a:t>
              </a:r>
              <a:endParaRPr lang="en-US">
                <a:latin typeface="Arial" charset="0"/>
              </a:endParaRPr>
            </a:p>
          </p:txBody>
        </p:sp>
      </p:grpSp>
      <p:grpSp>
        <p:nvGrpSpPr>
          <p:cNvPr id="37" name="Group 22"/>
          <p:cNvGrpSpPr>
            <a:grpSpLocks/>
          </p:cNvGrpSpPr>
          <p:nvPr/>
        </p:nvGrpSpPr>
        <p:grpSpPr bwMode="auto">
          <a:xfrm>
            <a:off x="3705253" y="4364288"/>
            <a:ext cx="1728788" cy="1751013"/>
            <a:chOff x="2057" y="3055"/>
            <a:chExt cx="1089" cy="1103"/>
          </a:xfrm>
        </p:grpSpPr>
        <p:sp>
          <p:nvSpPr>
            <p:cNvPr id="38" name="Rectangle 19"/>
            <p:cNvSpPr>
              <a:spLocks noChangeArrowheads="1"/>
            </p:cNvSpPr>
            <p:nvPr/>
          </p:nvSpPr>
          <p:spPr bwMode="auto">
            <a:xfrm>
              <a:off x="2057" y="3055"/>
              <a:ext cx="1089" cy="110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100000"/>
                </a:spcBef>
              </a:pPr>
              <a:endParaRPr lang="fr-FR"/>
            </a:p>
          </p:txBody>
        </p:sp>
        <p:pic>
          <p:nvPicPr>
            <p:cNvPr id="39" name="Picture 2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3197"/>
              <a:ext cx="852" cy="573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2178" y="3853"/>
              <a:ext cx="897" cy="252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>
                  <a:latin typeface="Arial" charset="0"/>
                </a:rPr>
                <a:t>Motorcycle</a:t>
              </a:r>
              <a:endParaRPr lang="en-US" sz="160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24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4893" y="23974"/>
            <a:ext cx="4543290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Self-</a:t>
            </a:r>
            <a:r>
              <a:rPr lang="fr-FR" dirty="0" err="1"/>
              <a:t>taught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3724824" y="4601036"/>
            <a:ext cx="3405698" cy="1064285"/>
            <a:chOff x="1482" y="3575"/>
            <a:chExt cx="1930" cy="558"/>
          </a:xfrm>
        </p:grpSpPr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3575"/>
              <a:ext cx="744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482" y="3601"/>
              <a:ext cx="112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chemeClr val="bg1"/>
                  </a:solidFill>
                  <a:latin typeface="Arial" charset="0"/>
                </a:rPr>
                <a:t>Testing:</a:t>
              </a:r>
            </a:p>
            <a:p>
              <a:pPr eaLnBrk="1" hangingPunct="1"/>
              <a:r>
                <a:rPr lang="en-US" sz="2000">
                  <a:solidFill>
                    <a:schemeClr val="bg1"/>
                  </a:solidFill>
                  <a:latin typeface="Arial" charset="0"/>
                </a:rPr>
                <a:t>What is this?  </a:t>
              </a:r>
            </a:p>
          </p:txBody>
        </p:sp>
      </p:grp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1670078" y="4364288"/>
            <a:ext cx="1843088" cy="1751013"/>
            <a:chOff x="964" y="3055"/>
            <a:chExt cx="1209" cy="1139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964" y="3055"/>
              <a:ext cx="1209" cy="113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100000"/>
                </a:spcBef>
              </a:pPr>
              <a:endParaRPr lang="fr-FR"/>
            </a:p>
          </p:txBody>
        </p:sp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" y="3209"/>
              <a:ext cx="858" cy="552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342" y="3855"/>
              <a:ext cx="630" cy="291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400">
                  <a:latin typeface="Arial" charset="0"/>
                </a:rPr>
                <a:t>Car</a:t>
              </a:r>
              <a:endParaRPr lang="en-US">
                <a:latin typeface="Arial" charset="0"/>
              </a:endParaRPr>
            </a:p>
          </p:txBody>
        </p:sp>
      </p:grp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3705253" y="4364288"/>
            <a:ext cx="1728788" cy="1751013"/>
            <a:chOff x="2057" y="3055"/>
            <a:chExt cx="1089" cy="1103"/>
          </a:xfrm>
        </p:grpSpPr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057" y="3055"/>
              <a:ext cx="1089" cy="110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spcBef>
                  <a:spcPct val="100000"/>
                </a:spcBef>
              </a:pPr>
              <a:endParaRPr lang="fr-FR"/>
            </a:p>
          </p:txBody>
        </p:sp>
        <p:pic>
          <p:nvPicPr>
            <p:cNvPr id="17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3197"/>
              <a:ext cx="852" cy="573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2178" y="3853"/>
              <a:ext cx="897" cy="252"/>
            </a:xfrm>
            <a:prstGeom prst="rect">
              <a:avLst/>
            </a:prstGeom>
            <a:ln>
              <a:solidFill>
                <a:srgbClr val="FFFFFF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>
                  <a:latin typeface="Arial" charset="0"/>
                </a:rPr>
                <a:t>Motorcycle</a:t>
              </a:r>
              <a:endParaRPr lang="en-US" sz="1600">
                <a:latin typeface="Arial" charset="0"/>
              </a:endParaRPr>
            </a:p>
          </p:txBody>
        </p:sp>
      </p:grp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1975612" y="3851063"/>
            <a:ext cx="5170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latin typeface="Arial" charset="0"/>
              </a:rPr>
              <a:t>Unlabeled images (random internet images)</a:t>
            </a:r>
          </a:p>
        </p:txBody>
      </p:sp>
      <p:grpSp>
        <p:nvGrpSpPr>
          <p:cNvPr id="20" name="Group 24"/>
          <p:cNvGrpSpPr>
            <a:grpSpLocks/>
          </p:cNvGrpSpPr>
          <p:nvPr/>
        </p:nvGrpSpPr>
        <p:grpSpPr bwMode="auto">
          <a:xfrm>
            <a:off x="2039112" y="1315825"/>
            <a:ext cx="5060950" cy="2451100"/>
            <a:chOff x="701752" y="1171113"/>
            <a:chExt cx="8250861" cy="3996310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114" y="3229351"/>
              <a:ext cx="2536645" cy="1907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" t="41620" b="14116"/>
            <a:stretch>
              <a:fillRect/>
            </a:stretch>
          </p:blipFill>
          <p:spPr bwMode="auto">
            <a:xfrm>
              <a:off x="701752" y="1201478"/>
              <a:ext cx="2491123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5" t="1997" r="1190" b="2972"/>
            <a:stretch>
              <a:fillRect/>
            </a:stretch>
          </p:blipFill>
          <p:spPr bwMode="auto">
            <a:xfrm>
              <a:off x="3391787" y="1171113"/>
              <a:ext cx="2541181" cy="1891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6" descr="C:\Users\ang\Desktop\supportingDocs\flir\imageA_1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14"/>
            <a:stretch>
              <a:fillRect/>
            </a:stretch>
          </p:blipFill>
          <p:spPr bwMode="auto">
            <a:xfrm>
              <a:off x="6233448" y="1202069"/>
              <a:ext cx="2719165" cy="180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42"/>
            <a:stretch>
              <a:fillRect/>
            </a:stretch>
          </p:blipFill>
          <p:spPr bwMode="auto">
            <a:xfrm>
              <a:off x="3417704" y="3269179"/>
              <a:ext cx="2527246" cy="180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23"/>
            <a:stretch>
              <a:fillRect/>
            </a:stretch>
          </p:blipFill>
          <p:spPr bwMode="auto">
            <a:xfrm>
              <a:off x="737191" y="3253563"/>
              <a:ext cx="2431311" cy="191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905077" y="1330600"/>
            <a:ext cx="7431084" cy="12003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3600" dirty="0">
                <a:latin typeface="Avenir Roman" panose="02000503020000020003" pitchFamily="2" charset="0"/>
              </a:rPr>
              <a:t>If your labeled dataset is small, can give a huge </a:t>
            </a:r>
            <a:r>
              <a:rPr lang="en-US" sz="3600" b="1" dirty="0">
                <a:latin typeface="Avenir Roman" panose="02000503020000020003" pitchFamily="2" charset="0"/>
              </a:rPr>
              <a:t>performance boost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92ADFD-53A0-4843-AAF9-721BEFB1B7F0}"/>
              </a:ext>
            </a:extLst>
          </p:cNvPr>
          <p:cNvSpPr txBox="1"/>
          <p:nvPr/>
        </p:nvSpPr>
        <p:spPr>
          <a:xfrm>
            <a:off x="2768245" y="719814"/>
            <a:ext cx="3515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FF0000"/>
                </a:solidFill>
                <a:latin typeface="Avenir Roman" panose="02000503020000020003" pitchFamily="2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5511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4" y="24404"/>
            <a:ext cx="5725923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intuition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34500" y="5734050"/>
            <a:ext cx="2971800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Note: Sparsity important for these results. </a:t>
            </a:r>
          </a:p>
        </p:txBody>
      </p:sp>
      <p:graphicFrame>
        <p:nvGraphicFramePr>
          <p:cNvPr id="25" name="Object 91"/>
          <p:cNvGraphicFramePr>
            <a:graphicFrameLocks noChangeAspect="1"/>
          </p:cNvGraphicFramePr>
          <p:nvPr>
            <p:extLst/>
          </p:nvPr>
        </p:nvGraphicFramePr>
        <p:xfrm>
          <a:off x="492474" y="3177880"/>
          <a:ext cx="1876075" cy="12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29" name="Acrobat Document" r:id="rId3" imgW="5728680" imgH="3843720" progId="AcroExch.Document.7">
                  <p:embed/>
                </p:oleObj>
              </mc:Choice>
              <mc:Fallback>
                <p:oleObj name="Acrobat Document" r:id="rId3" imgW="5728680" imgH="3843720" progId="AcroExch.Document.7">
                  <p:embed/>
                  <p:pic>
                    <p:nvPicPr>
                      <p:cNvPr id="25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74" y="3177880"/>
                        <a:ext cx="1876075" cy="12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3"/>
          <p:cNvGraphicFramePr>
            <a:graphicFrameLocks noChangeAspect="1"/>
          </p:cNvGraphicFramePr>
          <p:nvPr>
            <p:extLst/>
          </p:nvPr>
        </p:nvGraphicFramePr>
        <p:xfrm>
          <a:off x="2632424" y="3177880"/>
          <a:ext cx="1876075" cy="12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0" name="Acrobat Document" r:id="rId5" imgW="5728680" imgH="3843720" progId="AcroExch.Document.7">
                  <p:embed/>
                </p:oleObj>
              </mc:Choice>
              <mc:Fallback>
                <p:oleObj name="Acrobat Document" r:id="rId5" imgW="5728680" imgH="3843720" progId="AcroExch.Document.7">
                  <p:embed/>
                  <p:pic>
                    <p:nvPicPr>
                      <p:cNvPr id="29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424" y="3177880"/>
                        <a:ext cx="1876075" cy="12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6"/>
          <p:cNvGraphicFramePr>
            <a:graphicFrameLocks noChangeAspect="1"/>
          </p:cNvGraphicFramePr>
          <p:nvPr>
            <p:extLst/>
          </p:nvPr>
        </p:nvGraphicFramePr>
        <p:xfrm>
          <a:off x="4810474" y="3169872"/>
          <a:ext cx="1876075" cy="1297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1" name="Acrobat Document" r:id="rId7" imgW="5728680" imgH="3843720" progId="AcroExch.Document.7">
                  <p:embed/>
                </p:oleObj>
              </mc:Choice>
              <mc:Fallback>
                <p:oleObj name="Acrobat Document" r:id="rId7" imgW="5728680" imgH="3843720" progId="AcroExch.Document.7">
                  <p:embed/>
                  <p:pic>
                    <p:nvPicPr>
                      <p:cNvPr id="31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474" y="3169872"/>
                        <a:ext cx="1876075" cy="1297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9"/>
          <p:cNvGraphicFramePr>
            <a:graphicFrameLocks noChangeAspect="1"/>
          </p:cNvGraphicFramePr>
          <p:nvPr>
            <p:extLst/>
          </p:nvPr>
        </p:nvGraphicFramePr>
        <p:xfrm>
          <a:off x="6953599" y="3161935"/>
          <a:ext cx="1876075" cy="129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2" name="Acrobat Document" r:id="rId9" imgW="5728680" imgH="3843720" progId="AcroExch.Document.7">
                  <p:embed/>
                </p:oleObj>
              </mc:Choice>
              <mc:Fallback>
                <p:oleObj name="Acrobat Document" r:id="rId9" imgW="5728680" imgH="3843720" progId="AcroExch.Document.7">
                  <p:embed/>
                  <p:pic>
                    <p:nvPicPr>
                      <p:cNvPr id="34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599" y="3161935"/>
                        <a:ext cx="1876075" cy="1297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453359" y="2902809"/>
            <a:ext cx="1923129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6" name="TextBox 24"/>
          <p:cNvSpPr txBox="1">
            <a:spLocks noChangeArrowheads="1"/>
          </p:cNvSpPr>
          <p:nvPr/>
        </p:nvSpPr>
        <p:spPr bwMode="auto">
          <a:xfrm>
            <a:off x="2586959" y="2909159"/>
            <a:ext cx="1923129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7" name="TextBox 25"/>
          <p:cNvSpPr txBox="1">
            <a:spLocks noChangeArrowheads="1"/>
          </p:cNvSpPr>
          <p:nvPr/>
        </p:nvSpPr>
        <p:spPr bwMode="auto">
          <a:xfrm>
            <a:off x="4691303" y="2909159"/>
            <a:ext cx="2115897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8" name="TextBox 26"/>
          <p:cNvSpPr txBox="1">
            <a:spLocks noChangeArrowheads="1"/>
          </p:cNvSpPr>
          <p:nvPr/>
        </p:nvSpPr>
        <p:spPr bwMode="auto">
          <a:xfrm>
            <a:off x="6922490" y="2909159"/>
            <a:ext cx="1924647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39" name="Object 92"/>
          <p:cNvGraphicFramePr>
            <a:graphicFrameLocks noChangeAspect="1"/>
          </p:cNvGraphicFramePr>
          <p:nvPr>
            <p:extLst/>
          </p:nvPr>
        </p:nvGraphicFramePr>
        <p:xfrm>
          <a:off x="492474" y="1363292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3" name="Acrobat Document" r:id="rId11" imgW="5728680" imgH="4071960" progId="AcroExch.Document.7">
                  <p:embed/>
                </p:oleObj>
              </mc:Choice>
              <mc:Fallback>
                <p:oleObj name="Acrobat Document" r:id="rId11" imgW="5728680" imgH="4071960" progId="AcroExch.Document.7">
                  <p:embed/>
                  <p:pic>
                    <p:nvPicPr>
                      <p:cNvPr id="39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74" y="1363292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94"/>
          <p:cNvGraphicFramePr>
            <a:graphicFrameLocks noChangeAspect="1"/>
          </p:cNvGraphicFramePr>
          <p:nvPr>
            <p:extLst/>
          </p:nvPr>
        </p:nvGraphicFramePr>
        <p:xfrm>
          <a:off x="2632424" y="1364879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4" name="Acrobat Document" r:id="rId13" imgW="5728680" imgH="4071960" progId="AcroExch.Document.7">
                  <p:embed/>
                </p:oleObj>
              </mc:Choice>
              <mc:Fallback>
                <p:oleObj name="Acrobat Document" r:id="rId13" imgW="5728680" imgH="4071960" progId="AcroExch.Document.7">
                  <p:embed/>
                  <p:pic>
                    <p:nvPicPr>
                      <p:cNvPr id="4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424" y="1364879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7"/>
          <p:cNvGraphicFramePr>
            <a:graphicFrameLocks noChangeAspect="1"/>
          </p:cNvGraphicFramePr>
          <p:nvPr>
            <p:extLst/>
          </p:nvPr>
        </p:nvGraphicFramePr>
        <p:xfrm>
          <a:off x="4810474" y="1361704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5" name="Acrobat Document" r:id="rId15" imgW="5728680" imgH="4071960" progId="AcroExch.Document.7">
                  <p:embed/>
                </p:oleObj>
              </mc:Choice>
              <mc:Fallback>
                <p:oleObj name="Acrobat Document" r:id="rId15" imgW="5728680" imgH="4071960" progId="AcroExch.Document.7">
                  <p:embed/>
                  <p:pic>
                    <p:nvPicPr>
                      <p:cNvPr id="41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474" y="1361704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00"/>
          <p:cNvGraphicFramePr>
            <a:graphicFrameLocks noChangeAspect="1"/>
          </p:cNvGraphicFramePr>
          <p:nvPr>
            <p:extLst/>
          </p:nvPr>
        </p:nvGraphicFramePr>
        <p:xfrm>
          <a:off x="6867525" y="1284323"/>
          <a:ext cx="19621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6" name="Acrobat Document" r:id="rId17" imgW="5728680" imgH="4071960" progId="AcroExch.Document.7">
                  <p:embed/>
                </p:oleObj>
              </mc:Choice>
              <mc:Fallback>
                <p:oleObj name="Acrobat Document" r:id="rId17" imgW="5728680" imgH="4071960" progId="AcroExch.Document.7">
                  <p:embed/>
                  <p:pic>
                    <p:nvPicPr>
                      <p:cNvPr id="42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1284323"/>
                        <a:ext cx="19621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43" name="TextBox 27"/>
          <p:cNvSpPr txBox="1">
            <a:spLocks noChangeArrowheads="1"/>
          </p:cNvSpPr>
          <p:nvPr/>
        </p:nvSpPr>
        <p:spPr bwMode="auto">
          <a:xfrm>
            <a:off x="3651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4" name="TextBox 28"/>
          <p:cNvSpPr txBox="1">
            <a:spLocks noChangeArrowheads="1"/>
          </p:cNvSpPr>
          <p:nvPr/>
        </p:nvSpPr>
        <p:spPr bwMode="auto">
          <a:xfrm>
            <a:off x="25368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46704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6" name="TextBox 30"/>
          <p:cNvSpPr txBox="1">
            <a:spLocks noChangeArrowheads="1"/>
          </p:cNvSpPr>
          <p:nvPr/>
        </p:nvSpPr>
        <p:spPr bwMode="auto">
          <a:xfrm>
            <a:off x="6818313" y="1092235"/>
            <a:ext cx="2012950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47" name="Object 10"/>
          <p:cNvGraphicFramePr>
            <a:graphicFrameLocks noChangeAspect="1"/>
          </p:cNvGraphicFramePr>
          <p:nvPr>
            <p:extLst/>
          </p:nvPr>
        </p:nvGraphicFramePr>
        <p:xfrm>
          <a:off x="814388" y="4959351"/>
          <a:ext cx="115093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7" name="Acrobat Document" r:id="rId19" imgW="5728680" imgH="3856320" progId="AcroExch.Document.7">
                  <p:embed/>
                </p:oleObj>
              </mc:Choice>
              <mc:Fallback>
                <p:oleObj name="Acrobat Document" r:id="rId19" imgW="5728680" imgH="3856320" progId="AcroExch.Document.7">
                  <p:embed/>
                  <p:pic>
                    <p:nvPicPr>
                      <p:cNvPr id="4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4959351"/>
                        <a:ext cx="115093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1"/>
          <p:cNvGraphicFramePr>
            <a:graphicFrameLocks noChangeAspect="1"/>
          </p:cNvGraphicFramePr>
          <p:nvPr>
            <p:extLst/>
          </p:nvPr>
        </p:nvGraphicFramePr>
        <p:xfrm>
          <a:off x="2955925" y="4959351"/>
          <a:ext cx="11509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8" name="Acrobat Document" r:id="rId21" imgW="5728680" imgH="3856320" progId="AcroExch.Document.7">
                  <p:embed/>
                </p:oleObj>
              </mc:Choice>
              <mc:Fallback>
                <p:oleObj name="Acrobat Document" r:id="rId21" imgW="5728680" imgH="3856320" progId="AcroExch.Document.7">
                  <p:embed/>
                  <p:pic>
                    <p:nvPicPr>
                      <p:cNvPr id="4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4959351"/>
                        <a:ext cx="1150938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5127625" y="4959351"/>
          <a:ext cx="11509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39" name="Acrobat Document" r:id="rId22" imgW="5728680" imgH="3856320" progId="AcroExch.Document.7">
                  <p:embed/>
                </p:oleObj>
              </mc:Choice>
              <mc:Fallback>
                <p:oleObj name="Acrobat Document" r:id="rId22" imgW="5728680" imgH="3856320" progId="AcroExch.Document.7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4959351"/>
                        <a:ext cx="1150938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3"/>
          <p:cNvGraphicFramePr>
            <a:graphicFrameLocks noChangeAspect="1"/>
          </p:cNvGraphicFramePr>
          <p:nvPr>
            <p:extLst/>
          </p:nvPr>
        </p:nvGraphicFramePr>
        <p:xfrm>
          <a:off x="7299325" y="4956975"/>
          <a:ext cx="115093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40" name="Acrobat Document" r:id="rId23" imgW="5728680" imgH="3856320" progId="AcroExch.Document.7">
                  <p:embed/>
                </p:oleObj>
              </mc:Choice>
              <mc:Fallback>
                <p:oleObj name="Acrobat Document" r:id="rId23" imgW="5728680" imgH="3856320" progId="AcroExch.Document.7">
                  <p:embed/>
                  <p:pic>
                    <p:nvPicPr>
                      <p:cNvPr id="5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9325" y="4956975"/>
                        <a:ext cx="1150938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4"/>
          <p:cNvSpPr>
            <a:spLocks noChangeArrowheads="1"/>
          </p:cNvSpPr>
          <p:nvPr/>
        </p:nvSpPr>
        <p:spPr bwMode="auto">
          <a:xfrm rot="5400000">
            <a:off x="12187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 rot="5400000">
            <a:off x="1225145" y="4606534"/>
            <a:ext cx="333383" cy="27464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auto">
          <a:xfrm rot="5400000">
            <a:off x="33523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4" name="AutoShape 4"/>
          <p:cNvSpPr>
            <a:spLocks noChangeArrowheads="1"/>
          </p:cNvSpPr>
          <p:nvPr/>
        </p:nvSpPr>
        <p:spPr bwMode="auto">
          <a:xfrm rot="5400000">
            <a:off x="3371838" y="4622409"/>
            <a:ext cx="333383" cy="27464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5" name="AutoShape 4"/>
          <p:cNvSpPr>
            <a:spLocks noChangeArrowheads="1"/>
          </p:cNvSpPr>
          <p:nvPr/>
        </p:nvSpPr>
        <p:spPr bwMode="auto">
          <a:xfrm rot="5400000">
            <a:off x="5547515" y="4622404"/>
            <a:ext cx="333381" cy="274639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6" name="AutoShape 4"/>
          <p:cNvSpPr>
            <a:spLocks noChangeArrowheads="1"/>
          </p:cNvSpPr>
          <p:nvPr/>
        </p:nvSpPr>
        <p:spPr bwMode="auto">
          <a:xfrm rot="5400000">
            <a:off x="55621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 rot="5400000">
            <a:off x="76576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8" name="AutoShape 4"/>
          <p:cNvSpPr>
            <a:spLocks noChangeArrowheads="1"/>
          </p:cNvSpPr>
          <p:nvPr/>
        </p:nvSpPr>
        <p:spPr bwMode="auto">
          <a:xfrm rot="5400000">
            <a:off x="7720394" y="4622404"/>
            <a:ext cx="333381" cy="274639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14388" y="4926415"/>
            <a:ext cx="7635875" cy="807636"/>
          </a:xfrm>
          <a:prstGeom prst="round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52210" y="5970873"/>
            <a:ext cx="716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Shared</a:t>
            </a:r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 « </a:t>
            </a:r>
            <a:r>
              <a:rPr lang="fr-FR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edges</a:t>
            </a:r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 » layer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dirty="0">
                <a:latin typeface="Avenir Roman" panose="02000503020000020003" pitchFamily="2" charset="0"/>
              </a:rPr>
              <a:t>(cf. </a:t>
            </a:r>
            <a:r>
              <a:rPr lang="fr-FR" sz="2400" dirty="0" err="1">
                <a:latin typeface="Avenir Roman" panose="02000503020000020003" pitchFamily="2" charset="0"/>
              </a:rPr>
              <a:t>unsupervised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learning</a:t>
            </a:r>
            <a:r>
              <a:rPr lang="fr-FR" sz="2400" dirty="0">
                <a:latin typeface="Avenir Roman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939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0"/>
            <a:ext cx="4543290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autoencoder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9489" y="1172572"/>
            <a:ext cx="5430562" cy="506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Looks like a really nice way to do non-linear dimensionality reduction: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But it is </a:t>
            </a:r>
            <a:r>
              <a:rPr lang="en-US" altLang="zh-TW" sz="2700" dirty="0">
                <a:solidFill>
                  <a:srgbClr val="FF0000"/>
                </a:solidFill>
                <a:latin typeface="Corbel" charset="0"/>
                <a:ea typeface="新細明體" charset="0"/>
                <a:cs typeface="新細明體" charset="0"/>
              </a:rPr>
              <a:t>very </a:t>
            </a: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difficult to optimize deep </a:t>
            </a:r>
            <a:r>
              <a:rPr lang="en-US" altLang="zh-TW" sz="2700" dirty="0" err="1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autoencoders</a:t>
            </a: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 using </a:t>
            </a:r>
            <a:r>
              <a:rPr lang="en-US" altLang="zh-TW" sz="2700" dirty="0" err="1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backpropagation</a:t>
            </a: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We now have a much better way to optimize them: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First train a stack of AE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Then “unroll” them.  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Then fine-tune with </a:t>
            </a:r>
            <a:r>
              <a:rPr lang="en-US" altLang="zh-TW" sz="2700" dirty="0" err="1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backprop</a:t>
            </a:r>
            <a:r>
              <a:rPr lang="en-US" altLang="zh-TW" sz="2700" dirty="0">
                <a:solidFill>
                  <a:srgbClr val="000000"/>
                </a:solidFill>
                <a:latin typeface="Corbel" charset="0"/>
                <a:ea typeface="新細明體" charset="0"/>
                <a:cs typeface="新細明體" charset="0"/>
              </a:rPr>
              <a:t>.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zh-TW" altLang="en-US" sz="2700" dirty="0">
              <a:solidFill>
                <a:srgbClr val="000000"/>
              </a:solidFill>
              <a:latin typeface="Corbel" charset="0"/>
              <a:ea typeface="新細明體" charset="0"/>
              <a:cs typeface="新細明體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247926" y="1245355"/>
            <a:ext cx="2413000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ea typeface="新細明體" charset="0"/>
                <a:cs typeface="新細明體" charset="0"/>
              </a:rPr>
              <a:t>1000 neurons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553924" y="1952638"/>
            <a:ext cx="1774151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>
                <a:ea typeface="新細明體" charset="0"/>
                <a:cs typeface="新細明體" charset="0"/>
              </a:rPr>
              <a:t>500 neurons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359222" y="1642601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638497" y="4724352"/>
            <a:ext cx="1802374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ea typeface="新細明體" charset="0"/>
                <a:cs typeface="新細明體" charset="0"/>
              </a:rPr>
              <a:t>500 neurons 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753242" y="4007639"/>
            <a:ext cx="1396999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>
                <a:ea typeface="新細明體" charset="0"/>
                <a:cs typeface="新細明體" charset="0"/>
              </a:rPr>
              <a:t>250 neurons 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725019" y="2614941"/>
            <a:ext cx="1425222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ea typeface="新細明體" charset="0"/>
                <a:cs typeface="新細明體" charset="0"/>
              </a:rPr>
              <a:t>250 neurons 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214759" y="3332866"/>
            <a:ext cx="436162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>
                <a:ea typeface="新細明體" charset="0"/>
                <a:cs typeface="新細明體" charset="0"/>
              </a:rPr>
              <a:t>30  </a:t>
            </a: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7341269" y="2304337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7341269" y="3011524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7357150" y="3707016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19" name="AutoShape 15"/>
          <p:cNvSpPr>
            <a:spLocks noChangeArrowheads="1"/>
          </p:cNvSpPr>
          <p:nvPr/>
        </p:nvSpPr>
        <p:spPr bwMode="auto">
          <a:xfrm>
            <a:off x="7357634" y="4403091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20" name="AutoShape 16"/>
          <p:cNvSpPr>
            <a:spLocks noChangeArrowheads="1"/>
          </p:cNvSpPr>
          <p:nvPr/>
        </p:nvSpPr>
        <p:spPr bwMode="auto">
          <a:xfrm>
            <a:off x="7357634" y="5126783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332965" y="5435216"/>
            <a:ext cx="2412999" cy="3385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ea typeface="新細明體" charset="0"/>
                <a:cs typeface="新細明體" charset="0"/>
              </a:rPr>
              <a:t>1000 neurons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7105222" y="6092737"/>
            <a:ext cx="756869" cy="338554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>
                <a:ea typeface="新細明體" charset="0"/>
                <a:cs typeface="新細明體" charset="0"/>
              </a:rPr>
              <a:t>28x28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7065134" y="543314"/>
            <a:ext cx="756869" cy="338554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>
                <a:ea typeface="新細明體" charset="0"/>
                <a:cs typeface="新細明體" charset="0"/>
              </a:rPr>
              <a:t>28x28</a:t>
            </a:r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7365931" y="976688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7377573" y="5798920"/>
            <a:ext cx="174465" cy="230942"/>
          </a:xfrm>
          <a:prstGeom prst="upArrow">
            <a:avLst>
              <a:gd name="adj1" fmla="val 50000"/>
              <a:gd name="adj2" fmla="val 31618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 altLang="zh-TW" sz="1600"/>
          </a:p>
        </p:txBody>
      </p:sp>
      <p:graphicFrame>
        <p:nvGraphicFramePr>
          <p:cNvPr id="26" name="Object 23"/>
          <p:cNvGraphicFramePr>
            <a:graphicFrameLocks noChangeAspect="1"/>
          </p:cNvGraphicFramePr>
          <p:nvPr>
            <p:extLst/>
          </p:nvPr>
        </p:nvGraphicFramePr>
        <p:xfrm>
          <a:off x="6994905" y="896585"/>
          <a:ext cx="346364" cy="581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84" name="…quation" r:id="rId3" imgW="279360" imgH="4254480" progId="Equation.3">
                  <p:embed/>
                </p:oleObj>
              </mc:Choice>
              <mc:Fallback>
                <p:oleObj name="…quation" r:id="rId3" imgW="279360" imgH="4254480" progId="Equation.3">
                  <p:embed/>
                  <p:pic>
                    <p:nvPicPr>
                      <p:cNvPr id="2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4905" y="896585"/>
                        <a:ext cx="346364" cy="5819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5876559" y="3211072"/>
            <a:ext cx="87360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TW" sz="1600">
                <a:solidFill>
                  <a:srgbClr val="3333CC"/>
                </a:solidFill>
                <a:ea typeface="新細明體" charset="0"/>
                <a:cs typeface="新細明體" charset="0"/>
              </a:rPr>
              <a:t>linear units</a:t>
            </a: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6750165" y="3494397"/>
            <a:ext cx="38939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r"/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250603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4149E2B-3577-B649-BB8A-680F16996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" y="3642381"/>
            <a:ext cx="9108440" cy="268224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2548" y="29028"/>
            <a:ext cx="7255055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Modern version …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DAF53D-4701-8145-BEB7-28A2E325786A}"/>
              </a:ext>
            </a:extLst>
          </p:cNvPr>
          <p:cNvSpPr txBox="1"/>
          <p:nvPr/>
        </p:nvSpPr>
        <p:spPr>
          <a:xfrm>
            <a:off x="1455400" y="1154647"/>
            <a:ext cx="6262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rgbClr val="FF0000"/>
                </a:solidFill>
                <a:latin typeface="Avenir Roman" panose="02000503020000020003" pitchFamily="2" charset="0"/>
              </a:rPr>
              <a:t>That </a:t>
            </a:r>
            <a:r>
              <a:rPr lang="fr-FR" sz="6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was</a:t>
            </a:r>
            <a:r>
              <a:rPr lang="fr-FR" sz="6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6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true</a:t>
            </a:r>
            <a:r>
              <a:rPr lang="fr-FR" sz="6000" b="1" dirty="0">
                <a:solidFill>
                  <a:srgbClr val="FF0000"/>
                </a:solidFill>
                <a:latin typeface="Avenir Roman" panose="02000503020000020003" pitchFamily="2" charset="0"/>
              </a:rPr>
              <a:t> 5 </a:t>
            </a:r>
            <a:r>
              <a:rPr lang="fr-FR" sz="6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years</a:t>
            </a:r>
            <a:r>
              <a:rPr lang="fr-FR" sz="6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6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ago</a:t>
            </a:r>
            <a:r>
              <a:rPr lang="fr-FR" sz="6000" b="1" dirty="0">
                <a:solidFill>
                  <a:srgbClr val="FF0000"/>
                </a:solidFill>
                <a:latin typeface="Avenir Roman" panose="02000503020000020003" pitchFamily="2" charset="0"/>
              </a:rPr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78FE3C-0988-9D4E-9096-5D442E4782BA}"/>
              </a:ext>
            </a:extLst>
          </p:cNvPr>
          <p:cNvSpPr txBox="1"/>
          <p:nvPr/>
        </p:nvSpPr>
        <p:spPr>
          <a:xfrm>
            <a:off x="1610699" y="3188198"/>
            <a:ext cx="595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/>
              <a:t>Now</a:t>
            </a:r>
            <a:r>
              <a:rPr lang="fr-FR" sz="3200" dirty="0"/>
              <a:t> </a:t>
            </a:r>
            <a:r>
              <a:rPr lang="fr-FR" sz="3200" dirty="0" err="1"/>
              <a:t>we</a:t>
            </a:r>
            <a:r>
              <a:rPr lang="fr-FR" sz="3200" dirty="0"/>
              <a:t> are </a:t>
            </a:r>
            <a:r>
              <a:rPr lang="fr-FR" sz="3200" dirty="0" err="1"/>
              <a:t>just</a:t>
            </a:r>
            <a:r>
              <a:rPr lang="fr-FR" sz="3200" dirty="0"/>
              <a:t> back </a:t>
            </a:r>
            <a:r>
              <a:rPr lang="fr-FR" sz="3200" dirty="0" err="1"/>
              <a:t>with</a:t>
            </a:r>
            <a:r>
              <a:rPr lang="fr-FR" sz="32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50423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19854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What</a:t>
            </a:r>
            <a:r>
              <a:rPr lang="fr-FR" dirty="0"/>
              <a:t> has </a:t>
            </a:r>
            <a:r>
              <a:rPr lang="fr-FR" dirty="0" err="1"/>
              <a:t>changed</a:t>
            </a:r>
            <a:r>
              <a:rPr lang="fr-FR" dirty="0"/>
              <a:t>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6E233DF-0A4C-324D-88FD-37F3DE3921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1510"/>
                <a:ext cx="7886700" cy="512886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More layers allow more complex process</a:t>
                </a:r>
              </a:p>
              <a:p>
                <a:pPr lvl="1"/>
                <a:r>
                  <a:rPr lang="en-US" dirty="0"/>
                  <a:t>But what about the vanishing gradient problem ? </a:t>
                </a:r>
              </a:p>
              <a:p>
                <a:r>
                  <a:rPr lang="en-US" dirty="0"/>
                  <a:t>“</a:t>
                </a:r>
                <a:r>
                  <a:rPr lang="en-US" dirty="0" err="1"/>
                  <a:t>ReLU</a:t>
                </a:r>
                <a:r>
                  <a:rPr lang="en-US" dirty="0"/>
                  <a:t>” (Rectified Linear Unit)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Gradient doesn’t vanish</a:t>
                </a:r>
              </a:p>
              <a:p>
                <a:r>
                  <a:rPr lang="en-US" dirty="0"/>
                  <a:t>“Dropout” regularization</a:t>
                </a:r>
              </a:p>
              <a:p>
                <a:pPr lvl="1"/>
                <a:r>
                  <a:rPr lang="en-US" dirty="0"/>
                  <a:t>Avoids shared processing in units</a:t>
                </a:r>
              </a:p>
              <a:p>
                <a:pPr lvl="1"/>
                <a:r>
                  <a:rPr lang="en-US" dirty="0"/>
                  <a:t>Reduces overfitting</a:t>
                </a:r>
              </a:p>
              <a:p>
                <a:r>
                  <a:rPr lang="en-US" dirty="0"/>
                  <a:t>Batch Normalization</a:t>
                </a:r>
              </a:p>
              <a:p>
                <a:pPr lvl="1"/>
                <a:r>
                  <a:rPr lang="en-US" dirty="0"/>
                  <a:t>Ensure Gaussian at each layer</a:t>
                </a:r>
              </a:p>
              <a:p>
                <a:pPr lvl="1"/>
                <a:r>
                  <a:rPr lang="en-US" dirty="0"/>
                  <a:t>Speeds up training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Fast GPU implementations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More data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6E233DF-0A4C-324D-88FD-37F3DE3921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1510"/>
                <a:ext cx="7886700" cy="5128869"/>
              </a:xfrm>
              <a:blipFill>
                <a:blip r:embed="rId3"/>
                <a:stretch>
                  <a:fillRect l="-1286" t="-2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792BF503-4087-BB4E-8E37-63A0367AEA7C}"/>
              </a:ext>
            </a:extLst>
          </p:cNvPr>
          <p:cNvCxnSpPr/>
          <p:nvPr/>
        </p:nvCxnSpPr>
        <p:spPr>
          <a:xfrm>
            <a:off x="5451890" y="3131342"/>
            <a:ext cx="1485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">
            <a:extLst>
              <a:ext uri="{FF2B5EF4-FFF2-40B4-BE49-F238E27FC236}">
                <a16:creationId xmlns:a16="http://schemas.microsoft.com/office/drawing/2014/main" id="{477E780C-1698-384E-A7F2-8DD234BE9D62}"/>
              </a:ext>
            </a:extLst>
          </p:cNvPr>
          <p:cNvCxnSpPr/>
          <p:nvPr/>
        </p:nvCxnSpPr>
        <p:spPr>
          <a:xfrm flipV="1">
            <a:off x="6937790" y="2150267"/>
            <a:ext cx="981075" cy="981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57DA82A3-6EA4-1743-9C00-7F88CAE6AA71}"/>
              </a:ext>
            </a:extLst>
          </p:cNvPr>
          <p:cNvCxnSpPr/>
          <p:nvPr/>
        </p:nvCxnSpPr>
        <p:spPr>
          <a:xfrm>
            <a:off x="5108990" y="3131342"/>
            <a:ext cx="3190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11C89FA9-E4B9-C14B-91BC-4FECD6BFB498}"/>
                  </a:ext>
                </a:extLst>
              </p:cNvPr>
              <p:cNvSpPr txBox="1"/>
              <p:nvPr/>
            </p:nvSpPr>
            <p:spPr>
              <a:xfrm>
                <a:off x="8332030" y="2969437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11C89FA9-E4B9-C14B-91BC-4FECD6BFB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030" y="2969437"/>
                <a:ext cx="183320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48249D25-86EC-6B47-ABA9-017C87FDA966}"/>
                  </a:ext>
                </a:extLst>
              </p:cNvPr>
              <p:cNvSpPr txBox="1"/>
              <p:nvPr/>
            </p:nvSpPr>
            <p:spPr>
              <a:xfrm>
                <a:off x="7918865" y="1977231"/>
                <a:ext cx="520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48249D25-86EC-6B47-ABA9-017C87FDA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65" y="1977231"/>
                <a:ext cx="520720" cy="276999"/>
              </a:xfrm>
              <a:prstGeom prst="rect">
                <a:avLst/>
              </a:prstGeom>
              <a:blipFill>
                <a:blip r:embed="rId5"/>
                <a:stretch>
                  <a:fillRect l="-12195" t="-4762" r="-14634" b="-380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CA473200-B886-D54C-96E3-CEEBA38DA966}"/>
              </a:ext>
            </a:extLst>
          </p:cNvPr>
          <p:cNvCxnSpPr>
            <a:cxnSpLocks/>
          </p:cNvCxnSpPr>
          <p:nvPr/>
        </p:nvCxnSpPr>
        <p:spPr>
          <a:xfrm flipV="1">
            <a:off x="6937790" y="1977231"/>
            <a:ext cx="0" cy="1353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Denoising-auto-encoder.pdf">
            <a:extLst>
              <a:ext uri="{FF2B5EF4-FFF2-40B4-BE49-F238E27FC236}">
                <a16:creationId xmlns:a16="http://schemas.microsoft.com/office/drawing/2014/main" id="{7CAD919B-282F-4E4F-AF2E-B849F5B426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58779" r="26283" b="22985"/>
          <a:stretch/>
        </p:blipFill>
        <p:spPr>
          <a:xfrm>
            <a:off x="5737786" y="3730757"/>
            <a:ext cx="2995016" cy="49675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6EBF7A2-EDCE-7341-A4F8-BBC358C927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68220" r="62372" b="17360"/>
          <a:stretch/>
        </p:blipFill>
        <p:spPr>
          <a:xfrm>
            <a:off x="5605493" y="4485077"/>
            <a:ext cx="2921378" cy="9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7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5725923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motivation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26572" y="830394"/>
            <a:ext cx="8686800" cy="532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venir Roman" panose="02000503020000020003" pitchFamily="2" charset="0"/>
              </a:rPr>
              <a:t>Supervised training of models is </a:t>
            </a:r>
            <a:r>
              <a:rPr lang="en-US" sz="2400" b="1" dirty="0">
                <a:latin typeface="Avenir Roman" panose="02000503020000020003" pitchFamily="2" charset="0"/>
              </a:rPr>
              <a:t>difficult</a:t>
            </a:r>
            <a:r>
              <a:rPr lang="en-US" sz="2400" dirty="0">
                <a:latin typeface="Avenir Roman" panose="02000503020000020003" pitchFamily="2" charset="0"/>
              </a:rPr>
              <a:t> (optimization)</a:t>
            </a:r>
          </a:p>
          <a:p>
            <a:r>
              <a:rPr lang="en-US" sz="2400" b="1" dirty="0">
                <a:latin typeface="Avenir Roman" panose="02000503020000020003" pitchFamily="2" charset="0"/>
              </a:rPr>
              <a:t>Shallow</a:t>
            </a:r>
            <a:r>
              <a:rPr lang="en-US" sz="2400" dirty="0">
                <a:latin typeface="Avenir Roman" panose="02000503020000020003" pitchFamily="2" charset="0"/>
              </a:rPr>
              <a:t> models (SVMs, </a:t>
            </a:r>
            <a:r>
              <a:rPr lang="en-US" sz="2400" dirty="0" err="1">
                <a:latin typeface="Avenir Roman" panose="02000503020000020003" pitchFamily="2" charset="0"/>
              </a:rPr>
              <a:t>NNets</a:t>
            </a:r>
            <a:r>
              <a:rPr lang="en-US" sz="2400" dirty="0">
                <a:latin typeface="Avenir Roman" panose="02000503020000020003" pitchFamily="2" charset="0"/>
              </a:rPr>
              <a:t>, boosting) </a:t>
            </a:r>
          </a:p>
          <a:p>
            <a:pPr lvl="1"/>
            <a:r>
              <a:rPr lang="en-US" sz="2000" b="1" dirty="0">
                <a:latin typeface="Avenir Roman" panose="02000503020000020003" pitchFamily="2" charset="0"/>
              </a:rPr>
              <a:t>Unlikely candidates for learning high-level </a:t>
            </a:r>
            <a:r>
              <a:rPr lang="en-US" sz="2000" dirty="0">
                <a:latin typeface="Avenir Roman" panose="02000503020000020003" pitchFamily="2" charset="0"/>
              </a:rPr>
              <a:t>abstractions 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Solves quite “simple” non-linear models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Hard to combine this simpler models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Inference (and learning) 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Intractable in graphical models with many hidden variables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Current unsupervised learning methods 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Do not easily extend to learn multiple levels of representation</a:t>
            </a:r>
          </a:p>
          <a:p>
            <a:r>
              <a:rPr lang="en-US" sz="2400" dirty="0">
                <a:latin typeface="Avenir Roman" panose="02000503020000020003" pitchFamily="2" charset="0"/>
              </a:rPr>
              <a:t>Unsupervised learning could do </a:t>
            </a:r>
            <a:r>
              <a:rPr lang="ja-JP" altLang="en-US" sz="2400">
                <a:latin typeface="Avenir Roman" panose="02000503020000020003" pitchFamily="2" charset="0"/>
              </a:rPr>
              <a:t>“</a:t>
            </a:r>
            <a:r>
              <a:rPr lang="en-US" sz="2400" dirty="0">
                <a:latin typeface="Avenir Roman" panose="02000503020000020003" pitchFamily="2" charset="0"/>
              </a:rPr>
              <a:t>local-learning</a:t>
            </a:r>
            <a:r>
              <a:rPr lang="ja-JP" altLang="en-US" sz="2400">
                <a:latin typeface="Avenir Roman" panose="02000503020000020003" pitchFamily="2" charset="0"/>
              </a:rPr>
              <a:t>”</a:t>
            </a:r>
            <a:r>
              <a:rPr lang="en-US" sz="2400" dirty="0">
                <a:latin typeface="Avenir Roman" panose="02000503020000020003" pitchFamily="2" charset="0"/>
              </a:rPr>
              <a:t> </a:t>
            </a:r>
          </a:p>
          <a:p>
            <a:pPr lvl="1"/>
            <a:r>
              <a:rPr lang="en-US" sz="2000" dirty="0">
                <a:latin typeface="Avenir Roman" panose="02000503020000020003" pitchFamily="2" charset="0"/>
              </a:rPr>
              <a:t>Each module </a:t>
            </a:r>
            <a:r>
              <a:rPr lang="en-US" sz="2000" b="1" dirty="0">
                <a:latin typeface="Avenir Roman" panose="02000503020000020003" pitchFamily="2" charset="0"/>
              </a:rPr>
              <a:t>tries its best to model what it sees</a:t>
            </a:r>
            <a:endParaRPr lang="en-US" sz="2000" dirty="0">
              <a:latin typeface="Avenir Roman" panose="02000503020000020003" pitchFamily="2" charset="0"/>
            </a:endParaRPr>
          </a:p>
          <a:p>
            <a:endParaRPr lang="fr-CA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36901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Convolutional</a:t>
            </a:r>
            <a:r>
              <a:rPr lang="fr-FR" dirty="0"/>
              <a:t> Network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939" y="5196692"/>
            <a:ext cx="8330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A </a:t>
            </a:r>
            <a:r>
              <a:rPr lang="fr-FR" dirty="0" err="1"/>
              <a:t>special</a:t>
            </a:r>
            <a:r>
              <a:rPr lang="fr-FR" dirty="0"/>
              <a:t> case of </a:t>
            </a:r>
            <a:r>
              <a:rPr lang="fr-FR" dirty="0" err="1"/>
              <a:t>feed-forward</a:t>
            </a:r>
            <a:r>
              <a:rPr lang="fr-FR" dirty="0"/>
              <a:t> </a:t>
            </a:r>
            <a:r>
              <a:rPr lang="fr-FR" dirty="0" err="1"/>
              <a:t>multilayer</a:t>
            </a:r>
            <a:r>
              <a:rPr lang="fr-FR" dirty="0"/>
              <a:t> neural network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The architecture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or not, the 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endParaRPr lang="fr-FR" dirty="0"/>
          </a:p>
          <a:p>
            <a:r>
              <a:rPr lang="fr-FR" b="1" dirty="0" err="1"/>
              <a:t>Individual</a:t>
            </a:r>
            <a:r>
              <a:rPr lang="fr-FR" b="1" dirty="0"/>
              <a:t> </a:t>
            </a:r>
            <a:r>
              <a:rPr lang="fr-FR" b="1" dirty="0" err="1"/>
              <a:t>neurons</a:t>
            </a:r>
            <a:r>
              <a:rPr lang="fr-FR" b="1" dirty="0"/>
              <a:t> are </a:t>
            </a:r>
            <a:r>
              <a:rPr lang="fr-FR" b="1" dirty="0" err="1"/>
              <a:t>tiled</a:t>
            </a:r>
            <a:r>
              <a:rPr lang="fr-FR" b="1" dirty="0"/>
              <a:t> in </a:t>
            </a:r>
            <a:r>
              <a:rPr lang="fr-FR" b="1" dirty="0" err="1"/>
              <a:t>such</a:t>
            </a:r>
            <a:r>
              <a:rPr lang="fr-FR" b="1" dirty="0"/>
              <a:t> a </a:t>
            </a:r>
            <a:r>
              <a:rPr lang="fr-FR" b="1" dirty="0" err="1"/>
              <a:t>way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they</a:t>
            </a:r>
            <a:r>
              <a:rPr lang="fr-FR" b="1" dirty="0"/>
              <a:t> </a:t>
            </a:r>
            <a:r>
              <a:rPr lang="fr-FR" b="1" dirty="0" err="1"/>
              <a:t>respond</a:t>
            </a:r>
            <a:r>
              <a:rPr lang="fr-FR" b="1" dirty="0"/>
              <a:t> to </a:t>
            </a:r>
            <a:r>
              <a:rPr lang="fr-FR" b="1" dirty="0" err="1"/>
              <a:t>overlapping</a:t>
            </a:r>
            <a:r>
              <a:rPr lang="fr-FR" b="1" dirty="0"/>
              <a:t> </a:t>
            </a:r>
            <a:r>
              <a:rPr lang="fr-FR" b="1" dirty="0" err="1"/>
              <a:t>regions</a:t>
            </a:r>
            <a:r>
              <a:rPr lang="fr-FR" b="1" dirty="0"/>
              <a:t> </a:t>
            </a:r>
          </a:p>
        </p:txBody>
      </p:sp>
      <p:pic>
        <p:nvPicPr>
          <p:cNvPr id="12" name="Image 11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6" y="1144208"/>
            <a:ext cx="8625760" cy="38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74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66017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Convolutions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9" name="Picture 3" descr="filter2.gif">
            <a:extLst>
              <a:ext uri="{FF2B5EF4-FFF2-40B4-BE49-F238E27FC236}">
                <a16:creationId xmlns:a16="http://schemas.microsoft.com/office/drawing/2014/main" id="{44F7AAB2-1FA0-2340-9F3F-E34F97EB5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047069"/>
            <a:ext cx="4729843" cy="3452966"/>
          </a:xfrm>
          <a:prstGeom prst="rect">
            <a:avLst/>
          </a:prstGeom>
        </p:spPr>
      </p:pic>
      <p:pic>
        <p:nvPicPr>
          <p:cNvPr id="10" name="Picture 4" descr="filter.png">
            <a:extLst>
              <a:ext uri="{FF2B5EF4-FFF2-40B4-BE49-F238E27FC236}">
                <a16:creationId xmlns:a16="http://schemas.microsoft.com/office/drawing/2014/main" id="{2D2C694C-5EC6-FF4C-BCE9-224DEE45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0" y="5060434"/>
            <a:ext cx="952500" cy="800100"/>
          </a:xfrm>
          <a:prstGeom prst="rect">
            <a:avLst/>
          </a:prstGeom>
        </p:spPr>
      </p:pic>
      <p:pic>
        <p:nvPicPr>
          <p:cNvPr id="13" name="Picture 5" descr="input.png">
            <a:extLst>
              <a:ext uri="{FF2B5EF4-FFF2-40B4-BE49-F238E27FC236}">
                <a16:creationId xmlns:a16="http://schemas.microsoft.com/office/drawing/2014/main" id="{86D49104-9DEF-F242-8294-2C67B3A94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635242"/>
            <a:ext cx="1625600" cy="1473200"/>
          </a:xfrm>
          <a:prstGeom prst="rect">
            <a:avLst/>
          </a:prstGeom>
        </p:spPr>
      </p:pic>
      <p:pic>
        <p:nvPicPr>
          <p:cNvPr id="14" name="Picture 6" descr="output.png">
            <a:extLst>
              <a:ext uri="{FF2B5EF4-FFF2-40B4-BE49-F238E27FC236}">
                <a16:creationId xmlns:a16="http://schemas.microsoft.com/office/drawing/2014/main" id="{33EFD236-F864-864D-94CF-5DDADD351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9" y="4977884"/>
            <a:ext cx="965200" cy="96520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F11410F-CE61-7849-A2D3-C42D940E320D}"/>
              </a:ext>
            </a:extLst>
          </p:cNvPr>
          <p:cNvCxnSpPr/>
          <p:nvPr/>
        </p:nvCxnSpPr>
        <p:spPr>
          <a:xfrm>
            <a:off x="3280229" y="5460484"/>
            <a:ext cx="769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81887D7-DB86-D249-9033-89D8C8439DF4}"/>
              </a:ext>
            </a:extLst>
          </p:cNvPr>
          <p:cNvCxnSpPr/>
          <p:nvPr/>
        </p:nvCxnSpPr>
        <p:spPr>
          <a:xfrm>
            <a:off x="5279571" y="5460484"/>
            <a:ext cx="769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36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9890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Convolution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padding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16" name="Picture 3" descr="no_padding.gif">
            <a:extLst>
              <a:ext uri="{FF2B5EF4-FFF2-40B4-BE49-F238E27FC236}">
                <a16:creationId xmlns:a16="http://schemas.microsoft.com/office/drawing/2014/main" id="{52F2FD1D-C0CD-AA43-9815-A567998F9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7" y="1941513"/>
            <a:ext cx="3098800" cy="3289300"/>
          </a:xfrm>
          <a:prstGeom prst="rect">
            <a:avLst/>
          </a:prstGeom>
        </p:spPr>
      </p:pic>
      <p:pic>
        <p:nvPicPr>
          <p:cNvPr id="17" name="Picture 4" descr="padding.gif">
            <a:extLst>
              <a:ext uri="{FF2B5EF4-FFF2-40B4-BE49-F238E27FC236}">
                <a16:creationId xmlns:a16="http://schemas.microsoft.com/office/drawing/2014/main" id="{FECD539D-D5BC-934F-B4CB-4CC3F4F4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04" y="1417638"/>
            <a:ext cx="3354575" cy="3813175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B60AB4EB-AE06-004C-B7F7-7EA382AA194D}"/>
              </a:ext>
            </a:extLst>
          </p:cNvPr>
          <p:cNvSpPr txBox="1"/>
          <p:nvPr/>
        </p:nvSpPr>
        <p:spPr>
          <a:xfrm>
            <a:off x="980604" y="5243513"/>
            <a:ext cx="3067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4x4 input. 3x3 filter. Stride = 1.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2x2 output.  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8DD51C7-6227-1840-81BF-305CAAFD7089}"/>
              </a:ext>
            </a:extLst>
          </p:cNvPr>
          <p:cNvSpPr txBox="1"/>
          <p:nvPr/>
        </p:nvSpPr>
        <p:spPr>
          <a:xfrm>
            <a:off x="5619434" y="5251451"/>
            <a:ext cx="3067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5x5 input. 3x3 filter. Stride = 1.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5x5 output.  </a:t>
            </a:r>
          </a:p>
        </p:txBody>
      </p:sp>
    </p:spTree>
    <p:extLst>
      <p:ext uri="{BB962C8B-B14F-4D97-AF65-F5344CB8AC3E}">
        <p14:creationId xmlns:p14="http://schemas.microsoft.com/office/powerpoint/2010/main" val="2943872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0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examples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11" name="Picture 4" descr="filters.png">
            <a:extLst>
              <a:ext uri="{FF2B5EF4-FFF2-40B4-BE49-F238E27FC236}">
                <a16:creationId xmlns:a16="http://schemas.microsoft.com/office/drawing/2014/main" id="{3F378FDB-DB19-A44F-B23F-FB4559E2D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/>
          <a:stretch/>
        </p:blipFill>
        <p:spPr>
          <a:xfrm>
            <a:off x="3982210" y="1335314"/>
            <a:ext cx="4775200" cy="4699453"/>
          </a:xfrm>
          <a:prstGeom prst="rect">
            <a:avLst/>
          </a:prstGeom>
        </p:spPr>
      </p:pic>
      <p:pic>
        <p:nvPicPr>
          <p:cNvPr id="12" name="Picture 5" descr="original.png">
            <a:extLst>
              <a:ext uri="{FF2B5EF4-FFF2-40B4-BE49-F238E27FC236}">
                <a16:creationId xmlns:a16="http://schemas.microsoft.com/office/drawing/2014/main" id="{FC980EE0-899D-7043-B476-E3F20E7A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13" y="2513249"/>
            <a:ext cx="2359025" cy="2395885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FB26295C-339C-8945-80A2-297583CCAEAC}"/>
              </a:ext>
            </a:extLst>
          </p:cNvPr>
          <p:cNvSpPr txBox="1"/>
          <p:nvPr/>
        </p:nvSpPr>
        <p:spPr>
          <a:xfrm>
            <a:off x="1792542" y="4909134"/>
            <a:ext cx="154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358246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0726" y="0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10" name="Picture 4" descr="pooling-image.png">
            <a:extLst>
              <a:ext uri="{FF2B5EF4-FFF2-40B4-BE49-F238E27FC236}">
                <a16:creationId xmlns:a16="http://schemas.microsoft.com/office/drawing/2014/main" id="{87D8AB66-D656-8C45-9E40-AE5469DF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57" y="1490580"/>
            <a:ext cx="7113785" cy="257341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A890D9-879B-EE4D-B90A-EC52B24A774C}"/>
              </a:ext>
            </a:extLst>
          </p:cNvPr>
          <p:cNvSpPr txBox="1"/>
          <p:nvPr/>
        </p:nvSpPr>
        <p:spPr>
          <a:xfrm>
            <a:off x="869457" y="4257212"/>
            <a:ext cx="590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Summarize</a:t>
            </a:r>
            <a:r>
              <a:rPr lang="fr-FR" sz="2400" dirty="0"/>
              <a:t> the local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Reduces</a:t>
            </a:r>
            <a:r>
              <a:rPr lang="fr-FR" sz="2400" dirty="0"/>
              <a:t> </a:t>
            </a:r>
            <a:r>
              <a:rPr lang="fr-FR" sz="2400" dirty="0" err="1"/>
              <a:t>dimensionnality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Different</a:t>
            </a:r>
            <a:r>
              <a:rPr lang="fr-FR" sz="2400" dirty="0"/>
              <a:t> types (max, </a:t>
            </a:r>
            <a:r>
              <a:rPr lang="fr-FR" sz="2400" dirty="0" err="1"/>
              <a:t>average</a:t>
            </a:r>
            <a:r>
              <a:rPr lang="fr-FR" sz="2400" dirty="0"/>
              <a:t>, </a:t>
            </a:r>
            <a:r>
              <a:rPr lang="fr-FR" sz="2400" dirty="0" err="1"/>
              <a:t>probabilistic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4417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9195" y="28128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So how about music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pic>
        <p:nvPicPr>
          <p:cNvPr id="9" name="圖片 24">
            <a:extLst>
              <a:ext uri="{FF2B5EF4-FFF2-40B4-BE49-F238E27FC236}">
                <a16:creationId xmlns:a16="http://schemas.microsoft.com/office/drawing/2014/main" id="{D674EA9F-BFFE-404C-84C1-9D79B17F3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94" y="2634116"/>
            <a:ext cx="654526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4">
            <a:extLst>
              <a:ext uri="{FF2B5EF4-FFF2-40B4-BE49-F238E27FC236}">
                <a16:creationId xmlns:a16="http://schemas.microsoft.com/office/drawing/2014/main" id="{7E3B4ABF-2402-4540-AB91-92193291020E}"/>
              </a:ext>
            </a:extLst>
          </p:cNvPr>
          <p:cNvCxnSpPr/>
          <p:nvPr/>
        </p:nvCxnSpPr>
        <p:spPr>
          <a:xfrm>
            <a:off x="1332594" y="5299528"/>
            <a:ext cx="66627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5">
            <a:extLst>
              <a:ext uri="{FF2B5EF4-FFF2-40B4-BE49-F238E27FC236}">
                <a16:creationId xmlns:a16="http://schemas.microsoft.com/office/drawing/2014/main" id="{44339FEF-0E09-E746-B49F-DBD5B6536C5B}"/>
              </a:ext>
            </a:extLst>
          </p:cNvPr>
          <p:cNvCxnSpPr/>
          <p:nvPr/>
        </p:nvCxnSpPr>
        <p:spPr>
          <a:xfrm flipV="1">
            <a:off x="1332594" y="2621416"/>
            <a:ext cx="0" cy="2674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字方塊 6">
            <a:extLst>
              <a:ext uri="{FF2B5EF4-FFF2-40B4-BE49-F238E27FC236}">
                <a16:creationId xmlns:a16="http://schemas.microsoft.com/office/drawing/2014/main" id="{FD2950C1-9408-5341-85FE-5C398B50E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9694" y="5323341"/>
            <a:ext cx="21891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Time</a:t>
            </a:r>
            <a:endParaRPr lang="zh-TW" altLang="en-US"/>
          </a:p>
        </p:txBody>
      </p:sp>
      <p:sp>
        <p:nvSpPr>
          <p:cNvPr id="14" name="文字方塊 7">
            <a:extLst>
              <a:ext uri="{FF2B5EF4-FFF2-40B4-BE49-F238E27FC236}">
                <a16:creationId xmlns:a16="http://schemas.microsoft.com/office/drawing/2014/main" id="{6CB81E82-05D1-534F-9E82-87CC96D5940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88219" y="3724729"/>
            <a:ext cx="2189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Frequency</a:t>
            </a:r>
            <a:endParaRPr lang="zh-TW" altLang="en-US"/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AF98CD65-B072-4C40-8AC1-B36FEC7E3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132" y="5634491"/>
            <a:ext cx="2079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rgbClr val="FF0000"/>
                </a:solidFill>
              </a:rPr>
              <a:t>Spectrogram</a:t>
            </a:r>
            <a:endParaRPr lang="zh-TW" altLang="en-US" sz="2800" b="1">
              <a:solidFill>
                <a:srgbClr val="FF0000"/>
              </a:solidFill>
            </a:endParaRPr>
          </a:p>
        </p:txBody>
      </p:sp>
      <p:sp>
        <p:nvSpPr>
          <p:cNvPr id="16" name="矩形 11">
            <a:extLst>
              <a:ext uri="{FF2B5EF4-FFF2-40B4-BE49-F238E27FC236}">
                <a16:creationId xmlns:a16="http://schemas.microsoft.com/office/drawing/2014/main" id="{0DA3A42C-638E-954C-8A64-0910609AAE59}"/>
              </a:ext>
            </a:extLst>
          </p:cNvPr>
          <p:cNvSpPr/>
          <p:nvPr/>
        </p:nvSpPr>
        <p:spPr>
          <a:xfrm>
            <a:off x="2242232" y="2623003"/>
            <a:ext cx="1509712" cy="2667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矩形 12">
            <a:extLst>
              <a:ext uri="{FF2B5EF4-FFF2-40B4-BE49-F238E27FC236}">
                <a16:creationId xmlns:a16="http://schemas.microsoft.com/office/drawing/2014/main" id="{6D292C0C-78DE-A949-B0EE-576ADCB19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282" y="1648278"/>
            <a:ext cx="1681162" cy="582613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chemeClr val="dk1"/>
                </a:solidFill>
                <a:latin typeface="+mn-lt"/>
                <a:ea typeface="+mn-ea"/>
              </a:rPr>
              <a:t>CNN</a:t>
            </a:r>
            <a:endParaRPr lang="zh-TW" altLang="en-US" sz="28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cxnSp>
        <p:nvCxnSpPr>
          <p:cNvPr id="18" name="直線單箭頭接點 13">
            <a:extLst>
              <a:ext uri="{FF2B5EF4-FFF2-40B4-BE49-F238E27FC236}">
                <a16:creationId xmlns:a16="http://schemas.microsoft.com/office/drawing/2014/main" id="{643B5CC1-5308-2946-93B1-BF2C170FD8CF}"/>
              </a:ext>
            </a:extLst>
          </p:cNvPr>
          <p:cNvCxnSpPr/>
          <p:nvPr/>
        </p:nvCxnSpPr>
        <p:spPr>
          <a:xfrm flipV="1">
            <a:off x="2993119" y="1211716"/>
            <a:ext cx="0" cy="43656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4">
            <a:extLst>
              <a:ext uri="{FF2B5EF4-FFF2-40B4-BE49-F238E27FC236}">
                <a16:creationId xmlns:a16="http://schemas.microsoft.com/office/drawing/2014/main" id="{DEE5B7A7-6046-C54D-AB8F-B6223A98848D}"/>
              </a:ext>
            </a:extLst>
          </p:cNvPr>
          <p:cNvCxnSpPr>
            <a:endCxn id="17" idx="2"/>
          </p:cNvCxnSpPr>
          <p:nvPr/>
        </p:nvCxnSpPr>
        <p:spPr>
          <a:xfrm flipV="1">
            <a:off x="2975657" y="2230891"/>
            <a:ext cx="0" cy="3905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5">
            <a:extLst>
              <a:ext uri="{FF2B5EF4-FFF2-40B4-BE49-F238E27FC236}">
                <a16:creationId xmlns:a16="http://schemas.microsoft.com/office/drawing/2014/main" id="{E3C3E1D7-4D20-0C45-AE89-74D108086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732" y="5218566"/>
            <a:ext cx="1592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/>
              <a:t>Image</a:t>
            </a:r>
            <a:endParaRPr lang="zh-TW" altLang="en-US" b="1"/>
          </a:p>
        </p:txBody>
      </p:sp>
      <p:sp>
        <p:nvSpPr>
          <p:cNvPr id="21" name="矩形 18">
            <a:extLst>
              <a:ext uri="{FF2B5EF4-FFF2-40B4-BE49-F238E27FC236}">
                <a16:creationId xmlns:a16="http://schemas.microsoft.com/office/drawing/2014/main" id="{760795D2-C0B7-804C-B037-D923BC4DA996}"/>
              </a:ext>
            </a:extLst>
          </p:cNvPr>
          <p:cNvSpPr/>
          <p:nvPr/>
        </p:nvSpPr>
        <p:spPr>
          <a:xfrm>
            <a:off x="2296207" y="2667453"/>
            <a:ext cx="1393825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矩形 19">
            <a:extLst>
              <a:ext uri="{FF2B5EF4-FFF2-40B4-BE49-F238E27FC236}">
                <a16:creationId xmlns:a16="http://schemas.microsoft.com/office/drawing/2014/main" id="{56427A29-AC32-714E-AC22-0A0EC781319B}"/>
              </a:ext>
            </a:extLst>
          </p:cNvPr>
          <p:cNvSpPr/>
          <p:nvPr/>
        </p:nvSpPr>
        <p:spPr>
          <a:xfrm>
            <a:off x="2291444" y="2946853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0">
            <a:extLst>
              <a:ext uri="{FF2B5EF4-FFF2-40B4-BE49-F238E27FC236}">
                <a16:creationId xmlns:a16="http://schemas.microsoft.com/office/drawing/2014/main" id="{80B59810-0D21-4E4D-9B12-21CC24380525}"/>
              </a:ext>
            </a:extLst>
          </p:cNvPr>
          <p:cNvSpPr/>
          <p:nvPr/>
        </p:nvSpPr>
        <p:spPr>
          <a:xfrm>
            <a:off x="2291444" y="3226253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4" name="直線單箭頭接點 22">
            <a:extLst>
              <a:ext uri="{FF2B5EF4-FFF2-40B4-BE49-F238E27FC236}">
                <a16:creationId xmlns:a16="http://schemas.microsoft.com/office/drawing/2014/main" id="{756D9F9E-6955-294A-8B3B-622456439808}"/>
              </a:ext>
            </a:extLst>
          </p:cNvPr>
          <p:cNvCxnSpPr/>
          <p:nvPr/>
        </p:nvCxnSpPr>
        <p:spPr>
          <a:xfrm>
            <a:off x="2986769" y="4207328"/>
            <a:ext cx="0" cy="555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3">
            <a:extLst>
              <a:ext uri="{FF2B5EF4-FFF2-40B4-BE49-F238E27FC236}">
                <a16:creationId xmlns:a16="http://schemas.microsoft.com/office/drawing/2014/main" id="{02ADD1CF-E6AD-F24A-A122-60A08380D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3944" y="1465716"/>
            <a:ext cx="3184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 filters move in the frequency direction.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01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 animBg="1"/>
      <p:bldP spid="22" grpId="0" animBg="1"/>
      <p:bldP spid="23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XIII – </a:t>
            </a:r>
            <a:r>
              <a:rPr kumimoji="0" lang="fr-F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Pytorch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0562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Deep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learning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frameworks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5" name="Shape 101">
            <a:extLst>
              <a:ext uri="{FF2B5EF4-FFF2-40B4-BE49-F238E27FC236}">
                <a16:creationId xmlns:a16="http://schemas.microsoft.com/office/drawing/2014/main" id="{C66924FF-6383-F145-94F0-9AFFC994A671}"/>
              </a:ext>
            </a:extLst>
          </p:cNvPr>
          <p:cNvSpPr txBox="1">
            <a:spLocks/>
          </p:cNvSpPr>
          <p:nvPr/>
        </p:nvSpPr>
        <p:spPr>
          <a:xfrm>
            <a:off x="487242" y="875352"/>
            <a:ext cx="8333230" cy="35503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342900" marR="0" lvl="0" indent="-3175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Font typeface="Noto Sans Symbols"/>
              <a:buChar char="▪"/>
              <a:tabLst/>
              <a:defRPr/>
            </a:pP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Modern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tools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for 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deep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learning</a:t>
            </a:r>
            <a:endParaRPr kumimoji="0" lang="fr-FR" sz="28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175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Font typeface="Noto Sans Symbols"/>
              <a:buChar char="▪"/>
              <a:tabLst/>
              <a:defRPr/>
            </a:pP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Make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it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easy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to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implement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neural networks</a:t>
            </a:r>
          </a:p>
          <a:p>
            <a:pPr marL="342900" marR="0" lvl="0" indent="-3175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Font typeface="Noto Sans Symbols"/>
              <a:buChar char="▪"/>
              <a:tabLst/>
              <a:defRPr/>
            </a:pP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Often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used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components 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are 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ready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-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to-use</a:t>
            </a:r>
            <a:endParaRPr kumimoji="0" lang="fr-FR" sz="28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742950" marR="0" lvl="1" indent="-26035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400"/>
              <a:buFont typeface="Noto Sans Symbols"/>
              <a:buChar char="▪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Linear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, convolution,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recurrent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layers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etc.</a:t>
            </a:r>
          </a:p>
          <a:p>
            <a:pPr marL="342900" marR="0" lvl="0" indent="-3175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Font typeface="Noto Sans Symbols"/>
              <a:buChar char="▪"/>
              <a:tabLst/>
              <a:defRPr/>
            </a:pP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Many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frameworks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available</a:t>
            </a:r>
            <a:r>
              <a:rPr kumimoji="0" lang="fr-FR" sz="28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: </a:t>
            </a:r>
          </a:p>
          <a:p>
            <a:pPr marL="2540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None/>
              <a:tabLst/>
              <a:defRPr/>
            </a:pP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Torch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(2002), </a:t>
            </a: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Theano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(2011), </a:t>
            </a: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Caffe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(2014), </a:t>
            </a:r>
          </a:p>
          <a:p>
            <a:pPr marL="25400" marR="0" lvl="0" indent="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2800"/>
              <a:buNone/>
              <a:tabLst/>
              <a:defRPr/>
            </a:pP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TensorFlow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(2015), </a:t>
            </a:r>
            <a:r>
              <a:rPr kumimoji="0" lang="fr-FR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PyTorch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(2016)</a:t>
            </a:r>
            <a:endParaRPr kumimoji="0" lang="fr-FR" sz="28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pic>
        <p:nvPicPr>
          <p:cNvPr id="6" name="Shape 102" descr="Image result for theano">
            <a:extLst>
              <a:ext uri="{FF2B5EF4-FFF2-40B4-BE49-F238E27FC236}">
                <a16:creationId xmlns:a16="http://schemas.microsoft.com/office/drawing/2014/main" id="{E831AA79-FFEF-8C4C-B2BB-7F7D7F2DCF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367" y="4726152"/>
            <a:ext cx="1509376" cy="34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5" descr="Image result for tensorflow logo">
            <a:extLst>
              <a:ext uri="{FF2B5EF4-FFF2-40B4-BE49-F238E27FC236}">
                <a16:creationId xmlns:a16="http://schemas.microsoft.com/office/drawing/2014/main" id="{2B2CBD47-8521-6C48-B483-DD200097BC9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496" y="5517089"/>
            <a:ext cx="1979350" cy="3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6" descr="Image result for pytorch logo">
            <a:extLst>
              <a:ext uri="{FF2B5EF4-FFF2-40B4-BE49-F238E27FC236}">
                <a16:creationId xmlns:a16="http://schemas.microsoft.com/office/drawing/2014/main" id="{42298A2B-3392-1B4E-9FBC-42CF98E821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029" y="5496368"/>
            <a:ext cx="2048075" cy="4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8017AB-45E7-D84E-BEC1-386DD48E9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010" y="4665624"/>
            <a:ext cx="502525" cy="5025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07655E3-04C8-9740-8E28-407703BE895B}"/>
              </a:ext>
            </a:extLst>
          </p:cNvPr>
          <p:cNvSpPr txBox="1"/>
          <p:nvPr/>
        </p:nvSpPr>
        <p:spPr>
          <a:xfrm>
            <a:off x="4213865" y="4608352"/>
            <a:ext cx="879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eras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6F4A654-505D-D348-9BC3-08FA6B25A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87" y="4700351"/>
            <a:ext cx="2109470" cy="43307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9F3CB9-EDB2-244C-97F3-5FB64EFFD3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Which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framework</a:t>
            </a:r>
            <a:r>
              <a:rPr lang="fr-FR" b="0" dirty="0">
                <a:latin typeface="Kohinoor Devanagari Semibold"/>
                <a:cs typeface="Kohinoor Devanagari Semibold"/>
              </a:rPr>
              <a:t> to </a:t>
            </a:r>
            <a:r>
              <a:rPr lang="fr-FR" b="0" dirty="0" err="1">
                <a:latin typeface="Kohinoor Devanagari Semibold"/>
                <a:cs typeface="Kohinoor Devanagari Semibold"/>
              </a:rPr>
              <a:t>choose</a:t>
            </a:r>
            <a:r>
              <a:rPr lang="fr-FR" b="0" dirty="0">
                <a:latin typeface="Kohinoor Devanagari Semibold"/>
                <a:cs typeface="Kohinoor Devanagari Semibold"/>
              </a:rPr>
              <a:t> ?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2" name="Shape 113">
            <a:extLst>
              <a:ext uri="{FF2B5EF4-FFF2-40B4-BE49-F238E27FC236}">
                <a16:creationId xmlns:a16="http://schemas.microsoft.com/office/drawing/2014/main" id="{3C5C7235-C509-754B-A9F7-BF304986306A}"/>
              </a:ext>
            </a:extLst>
          </p:cNvPr>
          <p:cNvSpPr txBox="1">
            <a:spLocks/>
          </p:cNvSpPr>
          <p:nvPr/>
        </p:nvSpPr>
        <p:spPr>
          <a:xfrm>
            <a:off x="392243" y="1114402"/>
            <a:ext cx="8534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Research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,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flexibility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and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being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generally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happy in life 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Deployment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(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industrial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, mobile, web)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None/>
              <a:tabLst/>
              <a:defRPr/>
            </a:pP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Now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integrated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inside</a:t>
            </a:r>
            <a:r>
              <a:rPr kumimoji="0" lang="fr-FR" sz="240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TensorFlow</a:t>
            </a:r>
            <a:endParaRPr kumimoji="0" lang="fr-FR" sz="240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pic>
        <p:nvPicPr>
          <p:cNvPr id="13" name="Shape 106" descr="Image result for pytorch logo">
            <a:extLst>
              <a:ext uri="{FF2B5EF4-FFF2-40B4-BE49-F238E27FC236}">
                <a16:creationId xmlns:a16="http://schemas.microsoft.com/office/drawing/2014/main" id="{6EFD00B1-0765-EC42-A386-CCD111B552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318" y="1593362"/>
            <a:ext cx="3165278" cy="63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6A30AFB-8FF3-444F-98D2-CED3857F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935" y="4783181"/>
            <a:ext cx="735748" cy="73574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6CB2467-27B9-2149-A0D4-85D1752A254E}"/>
              </a:ext>
            </a:extLst>
          </p:cNvPr>
          <p:cNvSpPr txBox="1"/>
          <p:nvPr/>
        </p:nvSpPr>
        <p:spPr>
          <a:xfrm>
            <a:off x="4325713" y="4764478"/>
            <a:ext cx="114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eras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Shape 105" descr="Image result for tensorflow logo">
            <a:extLst>
              <a:ext uri="{FF2B5EF4-FFF2-40B4-BE49-F238E27FC236}">
                <a16:creationId xmlns:a16="http://schemas.microsoft.com/office/drawing/2014/main" id="{F36CF7A9-2EAA-AD43-A522-65696294E2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854" y="3186722"/>
            <a:ext cx="3187764" cy="55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085F26-72C0-6244-8072-F184A5FAD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73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Which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framework</a:t>
            </a:r>
            <a:r>
              <a:rPr lang="fr-FR" b="0" dirty="0">
                <a:latin typeface="Kohinoor Devanagari Semibold"/>
                <a:cs typeface="Kohinoor Devanagari Semibold"/>
              </a:rPr>
              <a:t> to </a:t>
            </a:r>
            <a:r>
              <a:rPr lang="fr-FR" b="0" dirty="0" err="1">
                <a:latin typeface="Kohinoor Devanagari Semibold"/>
                <a:cs typeface="Kohinoor Devanagari Semibold"/>
              </a:rPr>
              <a:t>choose</a:t>
            </a:r>
            <a:r>
              <a:rPr lang="fr-FR" b="0" dirty="0">
                <a:latin typeface="Kohinoor Devanagari Semibold"/>
                <a:cs typeface="Kohinoor Devanagari Semibold"/>
              </a:rPr>
              <a:t> ?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9" name="Shape 113">
            <a:extLst>
              <a:ext uri="{FF2B5EF4-FFF2-40B4-BE49-F238E27FC236}">
                <a16:creationId xmlns:a16="http://schemas.microsoft.com/office/drawing/2014/main" id="{2C23AD52-C558-D647-8B9C-4C1CF466A440}"/>
              </a:ext>
            </a:extLst>
          </p:cNvPr>
          <p:cNvSpPr txBox="1">
            <a:spLocks/>
          </p:cNvSpPr>
          <p:nvPr/>
        </p:nvSpPr>
        <p:spPr>
          <a:xfrm>
            <a:off x="381000" y="2344768"/>
            <a:ext cx="85344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lvl="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buFont typeface="Noto Sans Symbols"/>
              <a:buChar char="▪"/>
              <a:defRPr/>
            </a:pPr>
            <a:r>
              <a:rPr lang="fr-FR" kern="0" dirty="0" err="1">
                <a:latin typeface="Avenir Roman" panose="02000503020000020003" pitchFamily="2" charset="0"/>
              </a:rPr>
              <a:t>Deep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learning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research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platform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</a:p>
          <a:p>
            <a:pPr lvl="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buFont typeface="Noto Sans Symbols"/>
              <a:buChar char="▪"/>
              <a:defRPr/>
            </a:pPr>
            <a:r>
              <a:rPr lang="fr-FR" kern="0" dirty="0" err="1">
                <a:latin typeface="Avenir Roman" panose="02000503020000020003" pitchFamily="2" charset="0"/>
              </a:rPr>
              <a:t>Provides</a:t>
            </a:r>
            <a:r>
              <a:rPr lang="fr-FR" kern="0" dirty="0">
                <a:latin typeface="Avenir Roman" panose="02000503020000020003" pitchFamily="2" charset="0"/>
              </a:rPr>
              <a:t> maximum </a:t>
            </a:r>
            <a:r>
              <a:rPr lang="fr-FR" kern="0" dirty="0" err="1">
                <a:latin typeface="Avenir Roman" panose="02000503020000020003" pitchFamily="2" charset="0"/>
              </a:rPr>
              <a:t>flexibility</a:t>
            </a:r>
            <a:r>
              <a:rPr lang="fr-FR" kern="0" dirty="0">
                <a:latin typeface="Avenir Roman" panose="02000503020000020003" pitchFamily="2" charset="0"/>
              </a:rPr>
              <a:t> and speed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Fast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tensor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computation (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like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numpy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Strong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GPU support</a:t>
            </a: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Dynamic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graphs and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automatic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differentiation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pic>
        <p:nvPicPr>
          <p:cNvPr id="10" name="Shape 106" descr="Image result for pytorch logo">
            <a:extLst>
              <a:ext uri="{FF2B5EF4-FFF2-40B4-BE49-F238E27FC236}">
                <a16:creationId xmlns:a16="http://schemas.microsoft.com/office/drawing/2014/main" id="{714D3AC0-CE40-0F43-9A02-61B71642A1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707" y="1094801"/>
            <a:ext cx="4212986" cy="8478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5E4BC8A-CDF9-444C-9030-B28CAB5658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8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B24AB657-57B7-CC4A-8D47-76A9543D774B}"/>
              </a:ext>
            </a:extLst>
          </p:cNvPr>
          <p:cNvSpPr/>
          <p:nvPr/>
        </p:nvSpPr>
        <p:spPr bwMode="auto">
          <a:xfrm>
            <a:off x="356637" y="4965053"/>
            <a:ext cx="8458200" cy="1370588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0726" y="13357"/>
            <a:ext cx="7179274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Depth</a:t>
            </a:r>
            <a:r>
              <a:rPr lang="fr-FR" dirty="0"/>
              <a:t> of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40726" y="897705"/>
            <a:ext cx="8458200" cy="487680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Linear/logistic regression = </a:t>
            </a:r>
            <a:r>
              <a:rPr lang="en-US" altLang="zh-TW" sz="28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1 layer</a:t>
            </a:r>
          </a:p>
          <a:p>
            <a:pPr>
              <a:spcBef>
                <a:spcPct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Boosting = </a:t>
            </a:r>
            <a:r>
              <a:rPr lang="en-US" altLang="zh-TW" sz="28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2 layers</a:t>
            </a:r>
          </a:p>
          <a:p>
            <a:pPr lvl="1"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L 1: base learner</a:t>
            </a:r>
          </a:p>
          <a:p>
            <a:pPr lvl="1"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L 2: vote or linear combination of layer 1</a:t>
            </a:r>
          </a:p>
          <a:p>
            <a:pPr>
              <a:spcBef>
                <a:spcPct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Decision tree, LLE, KNN, Kernel SVM = </a:t>
            </a:r>
            <a:r>
              <a:rPr lang="en-US" altLang="zh-TW" sz="28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2 layers</a:t>
            </a:r>
          </a:p>
          <a:p>
            <a:pPr lvl="1"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L 1: matching degree to a set of local templates.</a:t>
            </a:r>
          </a:p>
          <a:p>
            <a:pPr lvl="1"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L 2: Combine these degrees</a:t>
            </a:r>
          </a:p>
          <a:p>
            <a:pPr>
              <a:spcBef>
                <a:spcPct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Neural Network = </a:t>
            </a:r>
            <a:r>
              <a:rPr lang="en-US" altLang="zh-TW" sz="28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3 layers</a:t>
            </a:r>
          </a:p>
          <a:p>
            <a:pPr lvl="1">
              <a:spcBef>
                <a:spcPct val="0"/>
              </a:spcBef>
            </a:pPr>
            <a:r>
              <a:rPr lang="en-US" altLang="zh-TW" sz="20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Could be of any depth but </a:t>
            </a:r>
            <a:r>
              <a:rPr lang="en-US" altLang="zh-TW" sz="20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gradient diffusion problem</a:t>
            </a:r>
            <a:endParaRPr lang="en-US" altLang="zh-TW" sz="2000" dirty="0">
              <a:solidFill>
                <a:srgbClr val="000000"/>
              </a:solidFill>
              <a:latin typeface="Avenir Roman" panose="02000503020000020003" pitchFamily="2" charset="0"/>
              <a:ea typeface="新細明體" charset="0"/>
              <a:cs typeface="新細明體" charset="0"/>
            </a:endParaRPr>
          </a:p>
          <a:p>
            <a:pPr>
              <a:spcBef>
                <a:spcPct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Brain = </a:t>
            </a:r>
            <a:r>
              <a:rPr lang="en-US" altLang="zh-TW" sz="2800" b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5-10 layers</a:t>
            </a:r>
            <a:endParaRPr lang="zh-TW" altLang="en-US" sz="2800" b="1" dirty="0">
              <a:solidFill>
                <a:srgbClr val="000000"/>
              </a:solidFill>
              <a:latin typeface="Avenir Roman" panose="02000503020000020003" pitchFamily="2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636503"/>
              </p:ext>
            </p:extLst>
          </p:nvPr>
        </p:nvGraphicFramePr>
        <p:xfrm>
          <a:off x="4539972" y="3122609"/>
          <a:ext cx="1452686" cy="354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36" name="…quation" r:id="rId3" imgW="1091880" imgH="266400" progId="Equation.3">
                  <p:embed/>
                </p:oleObj>
              </mc:Choice>
              <mc:Fallback>
                <p:oleObj name="…quation" r:id="rId3" imgW="1091880" imgH="266400" progId="Equation.3">
                  <p:embed/>
                  <p:pic>
                    <p:nvPicPr>
                      <p:cNvPr id="1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972" y="3122609"/>
                        <a:ext cx="1452686" cy="354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56637" y="5037467"/>
            <a:ext cx="8412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00000"/>
                </a:solidFill>
                <a:latin typeface="Avenir Roman" panose="02000503020000020003" pitchFamily="2" charset="0"/>
                <a:ea typeface="新細明體" charset="0"/>
                <a:cs typeface="新細明體" charset="0"/>
              </a:rPr>
              <a:t>When a function can be compactly represented by a deep architecture, it might need a very large architecture to be represented by an insufficiently deep one.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Outline</a:t>
            </a:r>
            <a:r>
              <a:rPr lang="fr-FR" b="0" dirty="0">
                <a:latin typeface="Kohinoor Devanagari Semibold"/>
                <a:cs typeface="Kohinoor Devanagari Semibold"/>
              </a:rPr>
              <a:t> of the course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5" name="Shape 127">
            <a:extLst>
              <a:ext uri="{FF2B5EF4-FFF2-40B4-BE49-F238E27FC236}">
                <a16:creationId xmlns:a16="http://schemas.microsoft.com/office/drawing/2014/main" id="{A88D24A1-6164-394C-96E1-D0878EBDCB99}"/>
              </a:ext>
            </a:extLst>
          </p:cNvPr>
          <p:cNvSpPr txBox="1">
            <a:spLocks/>
          </p:cNvSpPr>
          <p:nvPr/>
        </p:nvSpPr>
        <p:spPr>
          <a:xfrm>
            <a:off x="609600" y="1031450"/>
            <a:ext cx="8534400" cy="52427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+mj-lt"/>
              <a:buAutoNum type="arabicPeriod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Basic concepts</a:t>
            </a: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lang="fr-FR" kern="0" dirty="0" err="1">
                <a:latin typeface="Avenir Roman" panose="02000503020000020003" pitchFamily="2" charset="0"/>
              </a:rPr>
              <a:t>Tensors</a:t>
            </a:r>
            <a:r>
              <a:rPr lang="fr-FR" kern="0" dirty="0">
                <a:latin typeface="Avenir Roman" panose="02000503020000020003" pitchFamily="2" charset="0"/>
              </a:rPr>
              <a:t>, </a:t>
            </a:r>
            <a:r>
              <a:rPr lang="fr-FR" kern="0" dirty="0" err="1">
                <a:latin typeface="Avenir Roman" panose="02000503020000020003" pitchFamily="2" charset="0"/>
              </a:rPr>
              <a:t>parameters</a:t>
            </a:r>
            <a:r>
              <a:rPr lang="fr-FR" kern="0" dirty="0">
                <a:latin typeface="Avenir Roman" panose="02000503020000020003" pitchFamily="2" charset="0"/>
              </a:rPr>
              <a:t>, modules</a:t>
            </a: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Basic </a:t>
            </a: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mathematics</a:t>
            </a:r>
            <a:endParaRPr kumimoji="0" lang="fr-FR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+mj-lt"/>
              <a:buAutoNum type="arabicPeriod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Write a model</a:t>
            </a: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lang="fr-FR" kern="0" dirty="0" err="1">
                <a:latin typeface="Avenir Roman" panose="02000503020000020003" pitchFamily="2" charset="0"/>
              </a:rPr>
              <a:t>Using</a:t>
            </a:r>
            <a:r>
              <a:rPr lang="fr-FR" kern="0" dirty="0">
                <a:latin typeface="Avenir Roman" panose="02000503020000020003" pitchFamily="2" charset="0"/>
              </a:rPr>
              <a:t> the simple </a:t>
            </a:r>
            <a:r>
              <a:rPr lang="fr-FR" b="1" kern="0" dirty="0" err="1">
                <a:latin typeface="Avenir Roman" panose="02000503020000020003" pitchFamily="2" charset="0"/>
              </a:rPr>
              <a:t>nn</a:t>
            </a:r>
            <a:r>
              <a:rPr lang="fr-FR" b="1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layers</a:t>
            </a:r>
            <a:endParaRPr lang="fr-FR" kern="0" dirty="0">
              <a:latin typeface="Avenir Roman" panose="02000503020000020003" pitchFamily="2" charset="0"/>
            </a:endParaRP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kumimoji="0" lang="fr-FR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Defining</a:t>
            </a:r>
            <a:r>
              <a:rPr kumimoji="0" lang="fr-FR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your</a:t>
            </a:r>
            <a:r>
              <a:rPr kumimoji="0" lang="fr-FR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own</a:t>
            </a:r>
            <a:r>
              <a:rPr kumimoji="0" lang="fr-FR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modules</a:t>
            </a: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kumimoji="0" lang="fr-FR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Mixing</a:t>
            </a:r>
            <a:r>
              <a:rPr kumimoji="0" lang="fr-FR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it</a:t>
            </a:r>
            <a:r>
              <a:rPr kumimoji="0" lang="fr-FR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up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+mj-lt"/>
              <a:buAutoNum type="arabicPeriod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Data and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optimization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lang="fr-FR" kern="0" dirty="0" err="1">
                <a:latin typeface="Avenir Roman" panose="02000503020000020003" pitchFamily="2" charset="0"/>
              </a:rPr>
              <a:t>Writing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your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own</a:t>
            </a:r>
            <a:r>
              <a:rPr lang="fr-FR" kern="0" dirty="0">
                <a:latin typeface="Avenir Roman" panose="02000503020000020003" pitchFamily="2" charset="0"/>
              </a:rPr>
              <a:t> </a:t>
            </a:r>
            <a:r>
              <a:rPr lang="fr-FR" kern="0" dirty="0" err="1">
                <a:latin typeface="Avenir Roman" panose="02000503020000020003" pitchFamily="2" charset="0"/>
              </a:rPr>
              <a:t>dataloader</a:t>
            </a:r>
            <a:endParaRPr lang="fr-FR" kern="0" dirty="0">
              <a:latin typeface="Avenir Roman" panose="02000503020000020003" pitchFamily="2" charset="0"/>
            </a:endParaRPr>
          </a:p>
          <a:p>
            <a:pPr marL="857250" lvl="1" indent="-457200">
              <a:lnSpc>
                <a:spcPct val="120000"/>
              </a:lnSpc>
              <a:spcBef>
                <a:spcPts val="0"/>
              </a:spcBef>
              <a:buClr>
                <a:srgbClr val="B2B2B2"/>
              </a:buClr>
              <a:buSzPts val="3200"/>
              <a:defRPr/>
            </a:pPr>
            <a:r>
              <a:rPr kumimoji="0" lang="fr-FR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Optimizing</a:t>
            </a:r>
            <a:r>
              <a:rPr kumimoji="0" lang="fr-FR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the networks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+mj-lt"/>
              <a:buAutoNum type="arabicPeriod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Convolutional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Roman" panose="02000503020000020003" pitchFamily="2" charset="0"/>
              </a:rPr>
              <a:t> model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FC5F8D-B8E0-6144-A8DC-489D4F0B05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Basic concepts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6" name="Shape 134">
            <a:extLst>
              <a:ext uri="{FF2B5EF4-FFF2-40B4-BE49-F238E27FC236}">
                <a16:creationId xmlns:a16="http://schemas.microsoft.com/office/drawing/2014/main" id="{7B0F21CB-3F51-D748-8C40-CC96ED8E8362}"/>
              </a:ext>
            </a:extLst>
          </p:cNvPr>
          <p:cNvSpPr txBox="1">
            <a:spLocks/>
          </p:cNvSpPr>
          <p:nvPr/>
        </p:nvSpPr>
        <p:spPr>
          <a:xfrm>
            <a:off x="609600" y="1160842"/>
            <a:ext cx="8534400" cy="49988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torch.Tensor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similar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to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numpy.array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nn.Parameter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contain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Parameters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and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define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functions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on input 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1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nn.Module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contain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Parameters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and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define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functions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on input 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Variables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autograd.Variable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wraps a 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Tensor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and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enables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auto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differentiation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autograd.Function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operate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on 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Variables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,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implements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forward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and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backward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1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90DB1B-55D6-A143-9759-3B2014736C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Basic concepts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Shape 141">
            <a:extLst>
              <a:ext uri="{FF2B5EF4-FFF2-40B4-BE49-F238E27FC236}">
                <a16:creationId xmlns:a16="http://schemas.microsoft.com/office/drawing/2014/main" id="{0DA73A18-98F3-5140-973D-76F9D8EDAD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400" y="1769776"/>
            <a:ext cx="6725000" cy="41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9AED29-6C89-9941-83DA-1BE43F5A8E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3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Basic concepts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6" name="Shape 164">
            <a:extLst>
              <a:ext uri="{FF2B5EF4-FFF2-40B4-BE49-F238E27FC236}">
                <a16:creationId xmlns:a16="http://schemas.microsoft.com/office/drawing/2014/main" id="{AF159FCA-1DA9-174F-B503-475F5A2A7836}"/>
              </a:ext>
            </a:extLst>
          </p:cNvPr>
          <p:cNvSpPr txBox="1"/>
          <p:nvPr/>
        </p:nvSpPr>
        <p:spPr>
          <a:xfrm>
            <a:off x="286525" y="2160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torch.rand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torch.rand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z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x * 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" name="Shape 165">
            <a:extLst>
              <a:ext uri="{FF2B5EF4-FFF2-40B4-BE49-F238E27FC236}">
                <a16:creationId xmlns:a16="http://schemas.microsoft.com/office/drawing/2014/main" id="{ED42A0DC-C690-5944-A2EB-1CAFADD2FFA5}"/>
              </a:ext>
            </a:extLst>
          </p:cNvPr>
          <p:cNvSpPr txBox="1"/>
          <p:nvPr/>
        </p:nvSpPr>
        <p:spPr>
          <a:xfrm>
            <a:off x="3300600" y="2084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</a:t>
            </a:r>
            <a:b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torch.ones(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 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x.numpy()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Shape 166">
            <a:extLst>
              <a:ext uri="{FF2B5EF4-FFF2-40B4-BE49-F238E27FC236}">
                <a16:creationId xmlns:a16="http://schemas.microsoft.com/office/drawing/2014/main" id="{009DB27C-120E-AF48-8DDF-C3718E2E9C52}"/>
              </a:ext>
            </a:extLst>
          </p:cNvPr>
          <p:cNvSpPr txBox="1"/>
          <p:nvPr/>
        </p:nvSpPr>
        <p:spPr>
          <a:xfrm>
            <a:off x="5976600" y="2236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numpy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as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np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np.ones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torch.from_numpy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(a)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" name="Shape 173">
            <a:extLst>
              <a:ext uri="{FF2B5EF4-FFF2-40B4-BE49-F238E27FC236}">
                <a16:creationId xmlns:a16="http://schemas.microsoft.com/office/drawing/2014/main" id="{22992D1D-7C6D-F64A-814F-4CF4E2D28BA6}"/>
              </a:ext>
            </a:extLst>
          </p:cNvPr>
          <p:cNvSpPr txBox="1"/>
          <p:nvPr/>
        </p:nvSpPr>
        <p:spPr>
          <a:xfrm>
            <a:off x="3286525" y="3448626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torch.rand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100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100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x.cuda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32C0490-A85C-4C42-BB69-0EC4F1F60A44}"/>
              </a:ext>
            </a:extLst>
          </p:cNvPr>
          <p:cNvCxnSpPr/>
          <p:nvPr/>
        </p:nvCxnSpPr>
        <p:spPr>
          <a:xfrm>
            <a:off x="3300600" y="5486400"/>
            <a:ext cx="149625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5B77F6D-5052-9346-ADEF-0D08BA61F946}"/>
              </a:ext>
            </a:extLst>
          </p:cNvPr>
          <p:cNvSpPr txBox="1"/>
          <p:nvPr/>
        </p:nvSpPr>
        <p:spPr>
          <a:xfrm>
            <a:off x="1018815" y="5611843"/>
            <a:ext cx="722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One single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operation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to go to GPU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computing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sym typeface="Wingdings" pitchFamily="2" charset="2"/>
              </a:rPr>
              <a:t>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F0DD9B-60EF-564C-8F5B-EFFCFA025070}"/>
              </a:ext>
            </a:extLst>
          </p:cNvPr>
          <p:cNvSpPr/>
          <p:nvPr/>
        </p:nvSpPr>
        <p:spPr>
          <a:xfrm>
            <a:off x="844019" y="1710372"/>
            <a:ext cx="21768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y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rand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5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3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print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(x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+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y)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455D4D-6749-6C44-BA55-FE6C89565758}"/>
              </a:ext>
            </a:extLst>
          </p:cNvPr>
          <p:cNvSpPr/>
          <p:nvPr/>
        </p:nvSpPr>
        <p:spPr>
          <a:xfrm>
            <a:off x="3352554" y="1836615"/>
            <a:ext cx="2372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print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add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(x,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y))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C5CF62-9E4D-4D46-B3B2-6C766EADC80A}"/>
              </a:ext>
            </a:extLst>
          </p:cNvPr>
          <p:cNvSpPr/>
          <p:nvPr/>
        </p:nvSpPr>
        <p:spPr>
          <a:xfrm>
            <a:off x="6090458" y="1556484"/>
            <a:ext cx="18557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# IN PLACE ADD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y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add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_(x)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print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(y)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0FD87F-497E-FB45-A310-6CD22AC486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Creating</a:t>
            </a:r>
            <a:r>
              <a:rPr lang="fr-FR" b="0" dirty="0">
                <a:latin typeface="Kohinoor Devanagari Semibold"/>
                <a:cs typeface="Kohinoor Devanagari Semibold"/>
              </a:rPr>
              <a:t> a network (</a:t>
            </a:r>
            <a:r>
              <a:rPr lang="fr-FR" b="0" dirty="0" err="1">
                <a:latin typeface="Kohinoor Devanagari Semibold"/>
                <a:cs typeface="Kohinoor Devanagari Semibold"/>
              </a:rPr>
              <a:t>grandma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way</a:t>
            </a:r>
            <a:r>
              <a:rPr lang="fr-FR" b="0" dirty="0">
                <a:latin typeface="Kohinoor Devanagari Semibold"/>
                <a:cs typeface="Kohinoor Devanagari Semibold"/>
              </a:rPr>
              <a:t>)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063662E-F2C6-5444-9F4D-ACEBE8F05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72" y="1304778"/>
            <a:ext cx="8229600" cy="4525963"/>
          </a:xfrm>
        </p:spPr>
        <p:txBody>
          <a:bodyPr/>
          <a:lstStyle/>
          <a:p>
            <a:r>
              <a:rPr lang="fr-FR" dirty="0" err="1"/>
              <a:t>PyTorch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in one 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DB82EE-B3D4-AB4E-834D-B345EEA3D86E}"/>
              </a:ext>
            </a:extLst>
          </p:cNvPr>
          <p:cNvSpPr/>
          <p:nvPr/>
        </p:nvSpPr>
        <p:spPr>
          <a:xfrm>
            <a:off x="710792" y="2156347"/>
            <a:ext cx="69629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torch.nn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as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﻿model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nn.Sequential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nn.Linear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input_dim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hidden_dim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nn.ReLU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nn.Linear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hidden_dim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output_dim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nn.Softmax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pic>
        <p:nvPicPr>
          <p:cNvPr id="17" name="Shape 189" descr="Image result for two layer neural network">
            <a:extLst>
              <a:ext uri="{FF2B5EF4-FFF2-40B4-BE49-F238E27FC236}">
                <a16:creationId xmlns:a16="http://schemas.microsoft.com/office/drawing/2014/main" id="{FCADDB58-7393-0844-890D-10B8CB736D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695" y="2252680"/>
            <a:ext cx="2436768" cy="183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370E01-6C80-F24C-827B-55FDA4B05FBE}"/>
              </a:ext>
            </a:extLst>
          </p:cNvPr>
          <p:cNvSpPr/>
          <p:nvPr/>
        </p:nvSpPr>
        <p:spPr>
          <a:xfrm>
            <a:off x="710792" y="4564285"/>
            <a:ext cx="3713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torch.rand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16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input_dim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model(x)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F278C4-9D8A-9F46-AEBA-CE7C447723C8}"/>
              </a:ext>
            </a:extLst>
          </p:cNvPr>
          <p:cNvSpPr txBox="1"/>
          <p:nvPr/>
        </p:nvSpPr>
        <p:spPr>
          <a:xfrm>
            <a:off x="710792" y="5288973"/>
            <a:ext cx="663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Low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amount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of control but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easily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implemented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9C2F54-DC42-674B-8C40-791BA3984F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8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Network </a:t>
            </a:r>
            <a:r>
              <a:rPr lang="fr-FR" b="0" dirty="0" err="1">
                <a:latin typeface="Kohinoor Devanagari Semibold"/>
                <a:cs typeface="Kohinoor Devanagari Semibold"/>
              </a:rPr>
              <a:t>definition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4" name="Shape 189" descr="Image result for two layer neural network">
            <a:extLst>
              <a:ext uri="{FF2B5EF4-FFF2-40B4-BE49-F238E27FC236}">
                <a16:creationId xmlns:a16="http://schemas.microsoft.com/office/drawing/2014/main" id="{F305E409-815F-EB40-9722-5556FD7E99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917" y="990697"/>
            <a:ext cx="1722642" cy="12998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">
            <a:extLst>
              <a:ext uri="{FF2B5EF4-FFF2-40B4-BE49-F238E27FC236}">
                <a16:creationId xmlns:a16="http://schemas.microsoft.com/office/drawing/2014/main" id="{A60AA8A4-B9C8-644E-BC2F-96E1EC5087E1}"/>
              </a:ext>
            </a:extLst>
          </p:cNvPr>
          <p:cNvSpPr txBox="1"/>
          <p:nvPr/>
        </p:nvSpPr>
        <p:spPr>
          <a:xfrm>
            <a:off x="702889" y="2488194"/>
            <a:ext cx="6186589" cy="3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TwoLayerNet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torch.nn.Module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D_in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H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D_out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super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TwoLayerNet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).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.linear1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nn.Linear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D_in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H)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.linear2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nn.Linear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(H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D_out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inplace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forward(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x):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h_relu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.linear1(x)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h_relu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h_relu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y_pred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.linear2(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h_relu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ypred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nn.functional.softmax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y_pred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y_pred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A583FA7-7BDF-D344-B975-21F950E31120}"/>
              </a:ext>
            </a:extLst>
          </p:cNvPr>
          <p:cNvSpPr txBox="1"/>
          <p:nvPr/>
        </p:nvSpPr>
        <p:spPr>
          <a:xfrm>
            <a:off x="400597" y="990697"/>
            <a:ext cx="5733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More flexible and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controllable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definition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10E695-E9E9-2648-B6DA-6F5354BC28AE}"/>
              </a:ext>
            </a:extLst>
          </p:cNvPr>
          <p:cNvSpPr txBox="1"/>
          <p:nvPr/>
        </p:nvSpPr>
        <p:spPr>
          <a:xfrm>
            <a:off x="418537" y="1618542"/>
            <a:ext cx="5172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Object-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oriented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through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nn.Module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B6F049-ECBC-CC44-A473-40886CFD2C8D}"/>
              </a:ext>
            </a:extLst>
          </p:cNvPr>
          <p:cNvSpPr txBox="1"/>
          <p:nvPr/>
        </p:nvSpPr>
        <p:spPr>
          <a:xfrm>
            <a:off x="4332067" y="4134319"/>
            <a:ext cx="377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Operations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can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be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layers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Roman" panose="02000503020000020003" pitchFamily="2" charset="0"/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7B203A3A-0423-6741-A35C-E319D40317CC}"/>
              </a:ext>
            </a:extLst>
          </p:cNvPr>
          <p:cNvCxnSpPr>
            <a:cxnSpLocks/>
          </p:cNvCxnSpPr>
          <p:nvPr/>
        </p:nvCxnSpPr>
        <p:spPr>
          <a:xfrm rot="10800000">
            <a:off x="5213630" y="3412041"/>
            <a:ext cx="1109402" cy="665414"/>
          </a:xfrm>
          <a:prstGeom prst="bentConnector3">
            <a:avLst>
              <a:gd name="adj1" fmla="val -29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9227D20A-FD83-054E-9C67-1A12DAF676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9478" y="4757235"/>
            <a:ext cx="1669497" cy="380668"/>
          </a:xfrm>
          <a:prstGeom prst="bentConnector3">
            <a:avLst>
              <a:gd name="adj1" fmla="val -105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72D3FF6-460F-D84C-972A-AED5FC58EC30}"/>
              </a:ext>
            </a:extLst>
          </p:cNvPr>
          <p:cNvSpPr txBox="1"/>
          <p:nvPr/>
        </p:nvSpPr>
        <p:spPr>
          <a:xfrm>
            <a:off x="3899417" y="5640681"/>
            <a:ext cx="4636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Or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directly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functions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to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apply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Roman" panose="02000503020000020003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(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when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no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parameters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involved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)</a:t>
            </a: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8A9CA82B-F45D-A442-A360-1BFDF1106363}"/>
              </a:ext>
            </a:extLst>
          </p:cNvPr>
          <p:cNvCxnSpPr>
            <a:cxnSpLocks/>
          </p:cNvCxnSpPr>
          <p:nvPr/>
        </p:nvCxnSpPr>
        <p:spPr>
          <a:xfrm rot="10800000">
            <a:off x="5744273" y="5399032"/>
            <a:ext cx="961976" cy="298680"/>
          </a:xfrm>
          <a:prstGeom prst="bentConnector3">
            <a:avLst>
              <a:gd name="adj1" fmla="val 146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0A4133F-383C-8B49-A7A7-A4FDB0A5E5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8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Exemple of a </a:t>
            </a:r>
            <a:r>
              <a:rPr lang="fr-FR" b="0" dirty="0" err="1">
                <a:latin typeface="Kohinoor Devanagari Semibold"/>
                <a:cs typeface="Kohinoor Devanagari Semibold"/>
              </a:rPr>
              <a:t>residual</a:t>
            </a:r>
            <a:r>
              <a:rPr lang="fr-FR" b="0" dirty="0">
                <a:latin typeface="Kohinoor Devanagari Semibold"/>
                <a:cs typeface="Kohinoor Devanagari Semibold"/>
              </a:rPr>
              <a:t> network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90">
            <a:extLst>
              <a:ext uri="{FF2B5EF4-FFF2-40B4-BE49-F238E27FC236}">
                <a16:creationId xmlns:a16="http://schemas.microsoft.com/office/drawing/2014/main" id="{5DB9C841-D566-6445-B33B-F8B7328949CE}"/>
              </a:ext>
            </a:extLst>
          </p:cNvPr>
          <p:cNvSpPr txBox="1"/>
          <p:nvPr/>
        </p:nvSpPr>
        <p:spPr>
          <a:xfrm>
            <a:off x="645112" y="1635074"/>
            <a:ext cx="6186589" cy="30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ResBlock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nn.Module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__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dim_res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=32):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super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().__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self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.block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nn.Sequential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nn.Conv2d(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dim_res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3, 1, 1),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nn.ReLU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nn.Conv2d(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dim_res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1),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nn.ReLU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 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forward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(self, x):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x +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.block(x)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C921A8B-E780-6A45-98EA-929049773A4A}"/>
              </a:ext>
            </a:extLst>
          </p:cNvPr>
          <p:cNvSpPr txBox="1"/>
          <p:nvPr/>
        </p:nvSpPr>
        <p:spPr>
          <a:xfrm>
            <a:off x="598200" y="4749219"/>
            <a:ext cx="711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Modules are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themselves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usable in more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complex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models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DC013-0CFC-9244-BFE2-F0F03DCBA2B2}"/>
              </a:ext>
            </a:extLst>
          </p:cNvPr>
          <p:cNvSpPr/>
          <p:nvPr/>
        </p:nvSpPr>
        <p:spPr>
          <a:xfrm>
            <a:off x="598200" y="51167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nn.Sequential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ResBlock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(64, 32),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ResBlock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(64, 32),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93407C-DD6D-8C43-B2A9-4F9A51F48A99}"/>
              </a:ext>
            </a:extLst>
          </p:cNvPr>
          <p:cNvSpPr txBox="1"/>
          <p:nvPr/>
        </p:nvSpPr>
        <p:spPr>
          <a:xfrm>
            <a:off x="2974063" y="3646766"/>
            <a:ext cx="584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Mixing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modules and direct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operations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!</a:t>
            </a:r>
          </a:p>
        </p:txBody>
      </p: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5E587922-3AEC-DB4D-A1B8-DD8CE1A04840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658850" y="3332265"/>
            <a:ext cx="462252" cy="201458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662541-6F90-DE42-8A12-93039F991A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Optimizing</a:t>
            </a:r>
            <a:r>
              <a:rPr lang="fr-FR" b="0" dirty="0">
                <a:latin typeface="Kohinoor Devanagari Semibold"/>
                <a:cs typeface="Kohinoor Devanagari Semibold"/>
              </a:rPr>
              <a:t> the network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97">
            <a:extLst>
              <a:ext uri="{FF2B5EF4-FFF2-40B4-BE49-F238E27FC236}">
                <a16:creationId xmlns:a16="http://schemas.microsoft.com/office/drawing/2014/main" id="{D11A0213-9CAA-BE4D-9FCE-8334D11568D0}"/>
              </a:ext>
            </a:extLst>
          </p:cNvPr>
          <p:cNvSpPr txBox="1">
            <a:spLocks/>
          </p:cNvSpPr>
          <p:nvPr/>
        </p:nvSpPr>
        <p:spPr>
          <a:xfrm>
            <a:off x="669986" y="936134"/>
            <a:ext cx="7861500" cy="508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Have some data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D_in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H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D_out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64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1000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100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10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Create a network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model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TwoLayerNet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D_in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H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D_out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Select an adequate loss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loss_fn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torch.nn.MSELoss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size_average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False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Create an optimizer (here stochastic gradient descent)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optimizer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torch.optim.SGD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model.parameters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lr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1e-4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for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epoch 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range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500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Forward pass</a:t>
            </a: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 Compute predicted y by passing x to the model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y_pred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model(x); loss =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loss_fn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(y,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y_pred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Zero gradients (cumulative).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optimizer.zero_grad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en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Backward pass</a:t>
            </a:r>
            <a:r>
              <a:rPr kumimoji="0" lang="en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:</a:t>
            </a:r>
            <a:b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e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loss.backward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fr-FR" sz="16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fr-FR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Apply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your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optimization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(gradient </a:t>
            </a:r>
            <a:r>
              <a:rPr kumimoji="0" lang="fr-FR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descent</a:t>
            </a:r>
            <a:r>
              <a:rPr kumimoji="0" lang="fr-FR" sz="1600" b="1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optimizer.step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B52E71-5203-184F-B201-0BBDA90DEE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1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Details</a:t>
            </a:r>
            <a:r>
              <a:rPr lang="fr-FR" b="0" dirty="0">
                <a:latin typeface="Kohinoor Devanagari Semibold"/>
                <a:cs typeface="Kohinoor Devanagari Semibold"/>
              </a:rPr>
              <a:t> on </a:t>
            </a:r>
            <a:r>
              <a:rPr lang="fr-FR" b="0" dirty="0" err="1">
                <a:latin typeface="Kohinoor Devanagari Semibold"/>
                <a:cs typeface="Kohinoor Devanagari Semibold"/>
              </a:rPr>
              <a:t>losses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DCE60D-059E-4B4E-91CB-EF1BA4D5C098}"/>
              </a:ext>
            </a:extLst>
          </p:cNvPr>
          <p:cNvSpPr/>
          <p:nvPr/>
        </p:nvSpPr>
        <p:spPr>
          <a:xfrm>
            <a:off x="824459" y="1428853"/>
            <a:ext cx="75400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A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loss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function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takes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a (output,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target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) pair of inputs,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Computes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the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prediction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error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made by the network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A simple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loss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: 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nn.MSELoss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 (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mean-squared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IBMPlexMon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output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net(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input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target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randn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10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# a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dummy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target</a:t>
            </a: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 for </a:t>
            </a:r>
            <a:r>
              <a:rPr kumimoji="0" lang="fr-F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example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criterion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nn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MSELoss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loss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criterion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(output,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target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print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loss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FreightSans"/>
              <a:ea typeface="+mn-ea"/>
              <a:cs typeface="+mn-cs"/>
            </a:endParaRPr>
          </a:p>
        </p:txBody>
      </p:sp>
      <p:pic>
        <p:nvPicPr>
          <p:cNvPr id="5" name="Image 4" descr="ML.Cours.equations.pdf">
            <a:extLst>
              <a:ext uri="{FF2B5EF4-FFF2-40B4-BE49-F238E27FC236}">
                <a16:creationId xmlns:a16="http://schemas.microsoft.com/office/drawing/2014/main" id="{F50A1B6D-F56B-B448-9D97-540C0F82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0" t="44722" r="40711" b="50875"/>
          <a:stretch/>
        </p:blipFill>
        <p:spPr>
          <a:xfrm>
            <a:off x="3899317" y="4324395"/>
            <a:ext cx="2128305" cy="8177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FCA5459-E79E-7D4E-96A2-EC5BA48188A7}"/>
              </a:ext>
            </a:extLst>
          </p:cNvPr>
          <p:cNvSpPr txBox="1"/>
          <p:nvPr/>
        </p:nvSpPr>
        <p:spPr>
          <a:xfrm>
            <a:off x="1264701" y="54090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Wingding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FA714D5-575E-5C42-9DFD-E9DC41FC965C}"/>
              </a:ext>
            </a:extLst>
          </p:cNvPr>
          <p:cNvSpPr/>
          <p:nvPr/>
        </p:nvSpPr>
        <p:spPr>
          <a:xfrm>
            <a:off x="1736454" y="5525005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ED7DA66-D303-4644-8931-922CC5FA1AC7}"/>
              </a:ext>
            </a:extLst>
          </p:cNvPr>
          <p:cNvSpPr/>
          <p:nvPr/>
        </p:nvSpPr>
        <p:spPr>
          <a:xfrm>
            <a:off x="4417014" y="5525005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8702D2E5-BAD5-A74C-8C3E-617D018E69BF}"/>
              </a:ext>
            </a:extLst>
          </p:cNvPr>
          <p:cNvSpPr/>
          <p:nvPr/>
        </p:nvSpPr>
        <p:spPr>
          <a:xfrm>
            <a:off x="2999311" y="5525005"/>
            <a:ext cx="686120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9015335F-D50A-7A42-A9B8-3A6E03861228}"/>
              </a:ext>
            </a:extLst>
          </p:cNvPr>
          <p:cNvSpPr/>
          <p:nvPr/>
        </p:nvSpPr>
        <p:spPr>
          <a:xfrm>
            <a:off x="5676431" y="5525005"/>
            <a:ext cx="702383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Parenthèses 10">
            <a:extLst>
              <a:ext uri="{FF2B5EF4-FFF2-40B4-BE49-F238E27FC236}">
                <a16:creationId xmlns:a16="http://schemas.microsoft.com/office/drawing/2014/main" id="{7159068B-35A1-834B-8398-3F1DD9029B10}"/>
              </a:ext>
            </a:extLst>
          </p:cNvPr>
          <p:cNvSpPr/>
          <p:nvPr/>
        </p:nvSpPr>
        <p:spPr>
          <a:xfrm>
            <a:off x="7085527" y="5523386"/>
            <a:ext cx="623221" cy="506710"/>
          </a:xfrm>
          <a:prstGeom prst="bracket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Image 11" descr="ML.Cours.equations.pdf">
            <a:extLst>
              <a:ext uri="{FF2B5EF4-FFF2-40B4-BE49-F238E27FC236}">
                <a16:creationId xmlns:a16="http://schemas.microsoft.com/office/drawing/2014/main" id="{675F3844-C857-8C47-BF22-B522F66D1B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3" t="41935" r="49373" b="56494"/>
          <a:stretch/>
        </p:blipFill>
        <p:spPr>
          <a:xfrm>
            <a:off x="2053233" y="5175357"/>
            <a:ext cx="341718" cy="349648"/>
          </a:xfrm>
          <a:prstGeom prst="rect">
            <a:avLst/>
          </a:prstGeom>
        </p:spPr>
      </p:pic>
      <p:pic>
        <p:nvPicPr>
          <p:cNvPr id="13" name="Image 12" descr="ML.Cours.equations.pdf">
            <a:extLst>
              <a:ext uri="{FF2B5EF4-FFF2-40B4-BE49-F238E27FC236}">
                <a16:creationId xmlns:a16="http://schemas.microsoft.com/office/drawing/2014/main" id="{9E7DDE59-FB19-9448-AEC0-A4E54290C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5" t="41899" r="47171" b="56530"/>
          <a:stretch/>
        </p:blipFill>
        <p:spPr>
          <a:xfrm>
            <a:off x="4582103" y="5163599"/>
            <a:ext cx="341718" cy="349648"/>
          </a:xfrm>
          <a:prstGeom prst="rect">
            <a:avLst/>
          </a:prstGeom>
        </p:spPr>
      </p:pic>
      <p:pic>
        <p:nvPicPr>
          <p:cNvPr id="14" name="Image 13" descr="ML.Cours.equations.pdf">
            <a:extLst>
              <a:ext uri="{FF2B5EF4-FFF2-40B4-BE49-F238E27FC236}">
                <a16:creationId xmlns:a16="http://schemas.microsoft.com/office/drawing/2014/main" id="{1080ECD8-459A-6E4E-A3AC-588F17538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0" t="41698" r="44946" b="56731"/>
          <a:stretch/>
        </p:blipFill>
        <p:spPr>
          <a:xfrm>
            <a:off x="7109045" y="5387176"/>
            <a:ext cx="646739" cy="661747"/>
          </a:xfrm>
          <a:prstGeom prst="rect">
            <a:avLst/>
          </a:prstGeom>
        </p:spPr>
      </p:pic>
      <p:pic>
        <p:nvPicPr>
          <p:cNvPr id="15" name="Image 14" descr="ML.Cours.equations.pdf">
            <a:extLst>
              <a:ext uri="{FF2B5EF4-FFF2-40B4-BE49-F238E27FC236}">
                <a16:creationId xmlns:a16="http://schemas.microsoft.com/office/drawing/2014/main" id="{1C04DA1A-4B0F-5E42-A96B-90AD64883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1819994" y="5590227"/>
            <a:ext cx="375056" cy="347117"/>
          </a:xfrm>
          <a:prstGeom prst="rect">
            <a:avLst/>
          </a:prstGeom>
        </p:spPr>
      </p:pic>
      <p:pic>
        <p:nvPicPr>
          <p:cNvPr id="16" name="Image 15" descr="ML.Cours.equations.pdf">
            <a:extLst>
              <a:ext uri="{FF2B5EF4-FFF2-40B4-BE49-F238E27FC236}">
                <a16:creationId xmlns:a16="http://schemas.microsoft.com/office/drawing/2014/main" id="{228DA28B-CD81-AF40-95EF-00E73840F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4511602" y="5590227"/>
            <a:ext cx="375056" cy="347117"/>
          </a:xfrm>
          <a:prstGeom prst="rect">
            <a:avLst/>
          </a:prstGeom>
        </p:spPr>
      </p:pic>
      <p:pic>
        <p:nvPicPr>
          <p:cNvPr id="17" name="Image 16" descr="ML.Cours.equations.pdf">
            <a:extLst>
              <a:ext uri="{FF2B5EF4-FFF2-40B4-BE49-F238E27FC236}">
                <a16:creationId xmlns:a16="http://schemas.microsoft.com/office/drawing/2014/main" id="{7FEBE81B-7A9C-5746-B01E-457CC8297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78747" r="48251" b="19559"/>
          <a:stretch/>
        </p:blipFill>
        <p:spPr>
          <a:xfrm>
            <a:off x="2588616" y="5391946"/>
            <a:ext cx="359001" cy="370450"/>
          </a:xfrm>
          <a:prstGeom prst="rect">
            <a:avLst/>
          </a:prstGeom>
        </p:spPr>
      </p:pic>
      <p:pic>
        <p:nvPicPr>
          <p:cNvPr id="18" name="Image 17" descr="ML.Cours.equations.pdf">
            <a:extLst>
              <a:ext uri="{FF2B5EF4-FFF2-40B4-BE49-F238E27FC236}">
                <a16:creationId xmlns:a16="http://schemas.microsoft.com/office/drawing/2014/main" id="{00260D73-31ED-2A47-88A6-ED2D55E41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1" t="78747" r="50915" b="19559"/>
          <a:stretch/>
        </p:blipFill>
        <p:spPr>
          <a:xfrm>
            <a:off x="5244440" y="5385512"/>
            <a:ext cx="359001" cy="370450"/>
          </a:xfrm>
          <a:prstGeom prst="rect">
            <a:avLst/>
          </a:prstGeom>
        </p:spPr>
      </p:pic>
      <p:pic>
        <p:nvPicPr>
          <p:cNvPr id="19" name="Image 18" descr="ML.Cours.equations.pdf">
            <a:extLst>
              <a:ext uri="{FF2B5EF4-FFF2-40B4-BE49-F238E27FC236}">
                <a16:creationId xmlns:a16="http://schemas.microsoft.com/office/drawing/2014/main" id="{3BAEE138-71FC-2E4C-8148-80A02ED1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78801" r="45831" b="19505"/>
          <a:stretch/>
        </p:blipFill>
        <p:spPr>
          <a:xfrm>
            <a:off x="4058013" y="5361996"/>
            <a:ext cx="359001" cy="370450"/>
          </a:xfrm>
          <a:prstGeom prst="rect">
            <a:avLst/>
          </a:prstGeom>
        </p:spPr>
      </p:pic>
      <p:pic>
        <p:nvPicPr>
          <p:cNvPr id="20" name="Image 19" descr="ML.Cours.equations.pdf">
            <a:extLst>
              <a:ext uri="{FF2B5EF4-FFF2-40B4-BE49-F238E27FC236}">
                <a16:creationId xmlns:a16="http://schemas.microsoft.com/office/drawing/2014/main" id="{B21051EC-F353-CD48-9E33-629CA0141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78909" r="44021" b="19397"/>
          <a:stretch/>
        </p:blipFill>
        <p:spPr>
          <a:xfrm>
            <a:off x="6656640" y="5384941"/>
            <a:ext cx="359001" cy="370450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DF37899-6324-AC46-A70B-DFA514ECDD2A}"/>
              </a:ext>
            </a:extLst>
          </p:cNvPr>
          <p:cNvCxnSpPr>
            <a:stCxn id="7" idx="6"/>
            <a:endCxn id="9" idx="1"/>
          </p:cNvCxnSpPr>
          <p:nvPr/>
        </p:nvCxnSpPr>
        <p:spPr>
          <a:xfrm>
            <a:off x="2265603" y="5778360"/>
            <a:ext cx="7337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1D2786A-44F1-0042-9D6C-FF858CE9029B}"/>
              </a:ext>
            </a:extLst>
          </p:cNvPr>
          <p:cNvCxnSpPr>
            <a:stCxn id="9" idx="3"/>
            <a:endCxn id="8" idx="2"/>
          </p:cNvCxnSpPr>
          <p:nvPr/>
        </p:nvCxnSpPr>
        <p:spPr>
          <a:xfrm>
            <a:off x="3685431" y="5778360"/>
            <a:ext cx="7315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717CAEF6-CC02-8A4F-A8E7-ED4490B07A0E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4946163" y="5778360"/>
            <a:ext cx="7302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F28F353-9E22-1848-8F43-2241E423335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378814" y="5776741"/>
            <a:ext cx="706713" cy="1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5" name="Grouper 63">
            <a:extLst>
              <a:ext uri="{FF2B5EF4-FFF2-40B4-BE49-F238E27FC236}">
                <a16:creationId xmlns:a16="http://schemas.microsoft.com/office/drawing/2014/main" id="{41A09656-2DD8-984A-9F5C-7E005ACF3582}"/>
              </a:ext>
            </a:extLst>
          </p:cNvPr>
          <p:cNvGrpSpPr/>
          <p:nvPr/>
        </p:nvGrpSpPr>
        <p:grpSpPr>
          <a:xfrm>
            <a:off x="3035787" y="5553732"/>
            <a:ext cx="611922" cy="383612"/>
            <a:chOff x="493187" y="4094546"/>
            <a:chExt cx="1071973" cy="644536"/>
          </a:xfrm>
        </p:grpSpPr>
        <p:grpSp>
          <p:nvGrpSpPr>
            <p:cNvPr id="26" name="Grouper 62">
              <a:extLst>
                <a:ext uri="{FF2B5EF4-FFF2-40B4-BE49-F238E27FC236}">
                  <a16:creationId xmlns:a16="http://schemas.microsoft.com/office/drawing/2014/main" id="{C2438079-9D3D-4249-AADB-D46C111D5E60}"/>
                </a:ext>
              </a:extLst>
            </p:cNvPr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B50AB7D0-AEE9-204F-B3A1-D8634404F9F1}"/>
                  </a:ext>
                </a:extLst>
              </p:cNvPr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CDA38A1F-EDED-3E42-828D-6AA5381D0DF8}"/>
                  </a:ext>
                </a:extLst>
              </p:cNvPr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B0AFA82D-9200-2544-9142-EA46B61A01F5}"/>
                </a:ext>
              </a:extLst>
            </p:cNvPr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0" name="Grouper 64">
            <a:extLst>
              <a:ext uri="{FF2B5EF4-FFF2-40B4-BE49-F238E27FC236}">
                <a16:creationId xmlns:a16="http://schemas.microsoft.com/office/drawing/2014/main" id="{614E0622-7963-504E-9451-90A171329D0B}"/>
              </a:ext>
            </a:extLst>
          </p:cNvPr>
          <p:cNvGrpSpPr/>
          <p:nvPr/>
        </p:nvGrpSpPr>
        <p:grpSpPr>
          <a:xfrm>
            <a:off x="5713882" y="5570590"/>
            <a:ext cx="611922" cy="383612"/>
            <a:chOff x="493187" y="4094546"/>
            <a:chExt cx="1071973" cy="644536"/>
          </a:xfrm>
        </p:grpSpPr>
        <p:grpSp>
          <p:nvGrpSpPr>
            <p:cNvPr id="31" name="Grouper 65">
              <a:extLst>
                <a:ext uri="{FF2B5EF4-FFF2-40B4-BE49-F238E27FC236}">
                  <a16:creationId xmlns:a16="http://schemas.microsoft.com/office/drawing/2014/main" id="{1AAA932D-1B95-154A-923E-9D20A77C955F}"/>
                </a:ext>
              </a:extLst>
            </p:cNvPr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E54C1D7E-F0E3-C442-A2AE-C26FD983BC92}"/>
                  </a:ext>
                </a:extLst>
              </p:cNvPr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D2C5C1EA-5CD3-F44E-AD86-9E6AD614466C}"/>
                  </a:ext>
                </a:extLst>
              </p:cNvPr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26B9820C-97C6-B447-9BF3-1520A61914E1}"/>
                </a:ext>
              </a:extLst>
            </p:cNvPr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76B3B52-2DBF-5A41-A3AB-6FFF2254FC6E}"/>
              </a:ext>
            </a:extLst>
          </p:cNvPr>
          <p:cNvCxnSpPr>
            <a:endCxn id="7" idx="2"/>
          </p:cNvCxnSpPr>
          <p:nvPr/>
        </p:nvCxnSpPr>
        <p:spPr>
          <a:xfrm>
            <a:off x="1188913" y="5778360"/>
            <a:ext cx="5475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2623575-6802-9A47-85F8-5E8639F9846A}"/>
              </a:ext>
            </a:extLst>
          </p:cNvPr>
          <p:cNvCxnSpPr/>
          <p:nvPr/>
        </p:nvCxnSpPr>
        <p:spPr>
          <a:xfrm>
            <a:off x="7708748" y="5776741"/>
            <a:ext cx="417535" cy="1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Image 36" descr="ML.Cours.equations.pdf">
            <a:extLst>
              <a:ext uri="{FF2B5EF4-FFF2-40B4-BE49-F238E27FC236}">
                <a16:creationId xmlns:a16="http://schemas.microsoft.com/office/drawing/2014/main" id="{0CC5F8F4-4A6D-B24B-9C2C-F853285C1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45402" r="46494" b="53397"/>
          <a:stretch/>
        </p:blipFill>
        <p:spPr>
          <a:xfrm>
            <a:off x="8158996" y="5645599"/>
            <a:ext cx="231775" cy="269875"/>
          </a:xfrm>
          <a:prstGeom prst="rect">
            <a:avLst/>
          </a:prstGeom>
        </p:spPr>
      </p:pic>
      <p:pic>
        <p:nvPicPr>
          <p:cNvPr id="38" name="Image 37" descr="latex-image-1.pdf">
            <a:extLst>
              <a:ext uri="{FF2B5EF4-FFF2-40B4-BE49-F238E27FC236}">
                <a16:creationId xmlns:a16="http://schemas.microsoft.com/office/drawing/2014/main" id="{A271C6D0-68E0-864F-AE96-25E37E7C2C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888588" y="5663606"/>
            <a:ext cx="282955" cy="275202"/>
          </a:xfrm>
          <a:prstGeom prst="rect">
            <a:avLst/>
          </a:prstGeom>
        </p:spPr>
      </p:pic>
      <p:pic>
        <p:nvPicPr>
          <p:cNvPr id="39" name="Image 38" descr="latex-image-1.pdf">
            <a:extLst>
              <a:ext uri="{FF2B5EF4-FFF2-40B4-BE49-F238E27FC236}">
                <a16:creationId xmlns:a16="http://schemas.microsoft.com/office/drawing/2014/main" id="{FE2860B2-B6AD-6946-9BB9-1BB9C16AD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89" y="4491020"/>
            <a:ext cx="1813207" cy="542938"/>
          </a:xfrm>
          <a:prstGeom prst="rect">
            <a:avLst/>
          </a:prstGeom>
        </p:spPr>
      </p:pic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E0F8EEC-3ECE-AA42-BFBE-A890A7F74724}"/>
              </a:ext>
            </a:extLst>
          </p:cNvPr>
          <p:cNvCxnSpPr/>
          <p:nvPr/>
        </p:nvCxnSpPr>
        <p:spPr>
          <a:xfrm>
            <a:off x="7387444" y="4944018"/>
            <a:ext cx="0" cy="4894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7474DB85-8A01-BB48-8FBF-7CF09CD9CCC3}"/>
              </a:ext>
            </a:extLst>
          </p:cNvPr>
          <p:cNvSpPr txBox="1"/>
          <p:nvPr/>
        </p:nvSpPr>
        <p:spPr>
          <a:xfrm>
            <a:off x="999691" y="4450035"/>
            <a:ext cx="241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Flashback time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E7CDFB8-995B-ED42-805E-3669BE5C9A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49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Network </a:t>
            </a:r>
            <a:r>
              <a:rPr lang="fr-FR" b="0" dirty="0" err="1">
                <a:latin typeface="Kohinoor Devanagari Semibold"/>
                <a:cs typeface="Kohinoor Devanagari Semibold"/>
              </a:rPr>
              <a:t>definition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EE08D1F-5672-D444-9059-DA83A00C3688}"/>
              </a:ext>
            </a:extLst>
          </p:cNvPr>
          <p:cNvSpPr txBox="1"/>
          <p:nvPr/>
        </p:nvSpPr>
        <p:spPr>
          <a:xfrm>
            <a:off x="2751534" y="1287381"/>
            <a:ext cx="3723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REAL DEAL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03691F-20AA-F445-9CFA-65E600BD9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13" y="2056822"/>
            <a:ext cx="5966733" cy="398093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808CE3-5310-8949-A2D7-5F06AF81D6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7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CD70867-B0A6-FE4B-A214-BF958A93A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1" y="1680576"/>
            <a:ext cx="7527636" cy="22167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4543290" cy="654264"/>
          </a:xfrm>
        </p:spPr>
        <p:txBody>
          <a:bodyPr>
            <a:normAutofit/>
          </a:bodyPr>
          <a:lstStyle/>
          <a:p>
            <a:pPr algn="l"/>
            <a:r>
              <a:rPr lang="fr-FR" b="1" dirty="0" err="1"/>
              <a:t>Deep</a:t>
            </a:r>
            <a:r>
              <a:rPr lang="fr-FR" b="1" dirty="0"/>
              <a:t> architectures?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207267" y="6652502"/>
            <a:ext cx="5024984" cy="243430"/>
          </a:xfrm>
        </p:spPr>
        <p:txBody>
          <a:bodyPr/>
          <a:lstStyle/>
          <a:p>
            <a:pPr algn="ctr"/>
            <a:r>
              <a:rPr lang="en-US" dirty="0"/>
              <a:t>P. </a:t>
            </a:r>
            <a:r>
              <a:rPr lang="en-US" dirty="0" err="1"/>
              <a:t>Esling</a:t>
            </a:r>
            <a:r>
              <a:rPr lang="en-US" dirty="0"/>
              <a:t> - Music Machine Learning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891942"/>
            <a:ext cx="8229600" cy="1082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latin typeface="Avenir Roman" panose="02000503020000020003" pitchFamily="2" charset="0"/>
              </a:rPr>
              <a:t>Deep architectures</a:t>
            </a:r>
          </a:p>
          <a:p>
            <a:pPr marL="457200" lvl="1" indent="0">
              <a:buNone/>
            </a:pPr>
            <a:r>
              <a:rPr lang="en-US" altLang="zh-CN" sz="2400" i="1" dirty="0">
                <a:latin typeface="Avenir Roman" panose="02000503020000020003" pitchFamily="2" charset="0"/>
              </a:rPr>
              <a:t>compositions of many layers of non-linear components.</a:t>
            </a:r>
            <a:endParaRPr lang="en-US" altLang="zh-CN" sz="3200" i="1" dirty="0">
              <a:latin typeface="Avenir Roman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3C39F-5457-3947-B11C-A5E9C341364B}"/>
              </a:ext>
            </a:extLst>
          </p:cNvPr>
          <p:cNvSpPr/>
          <p:nvPr/>
        </p:nvSpPr>
        <p:spPr>
          <a:xfrm>
            <a:off x="805566" y="3694364"/>
            <a:ext cx="7881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venir Roman" panose="02000503020000020003" pitchFamily="2" charset="0"/>
              </a:rPr>
              <a:t>Difficulty</a:t>
            </a:r>
            <a:r>
              <a:rPr lang="en-US" altLang="zh-CN" sz="2400" dirty="0">
                <a:latin typeface="Avenir Roman" panose="02000503020000020003" pitchFamily="2" charset="0"/>
              </a:rPr>
              <a:t>: parameter searching (local minima)</a:t>
            </a:r>
            <a:endParaRPr lang="fr-FR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3053A-1E7F-4842-8299-5DCF4AE7DDE8}"/>
              </a:ext>
            </a:extLst>
          </p:cNvPr>
          <p:cNvSpPr/>
          <p:nvPr/>
        </p:nvSpPr>
        <p:spPr>
          <a:xfrm>
            <a:off x="805566" y="4090820"/>
            <a:ext cx="7881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Difficulty</a:t>
            </a:r>
            <a:r>
              <a:rPr lang="en-US" altLang="zh-CN" sz="2400" dirty="0">
                <a:solidFill>
                  <a:srgbClr val="FF0000"/>
                </a:solidFill>
                <a:latin typeface="Avenir Roman" panose="02000503020000020003" pitchFamily="2" charset="0"/>
              </a:rPr>
              <a:t>: gradient diffusion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8220F9-7C0B-F04C-B12A-516879AEA8FB}"/>
              </a:ext>
            </a:extLst>
          </p:cNvPr>
          <p:cNvSpPr txBox="1"/>
          <p:nvPr/>
        </p:nvSpPr>
        <p:spPr>
          <a:xfrm>
            <a:off x="1332054" y="48300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73B2215-1214-DF4C-9306-EC1AB2E13A58}"/>
              </a:ext>
            </a:extLst>
          </p:cNvPr>
          <p:cNvSpPr/>
          <p:nvPr/>
        </p:nvSpPr>
        <p:spPr>
          <a:xfrm>
            <a:off x="1803807" y="4945982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903199B-C4FA-A64E-9786-8FB664A3FBFA}"/>
              </a:ext>
            </a:extLst>
          </p:cNvPr>
          <p:cNvSpPr/>
          <p:nvPr/>
        </p:nvSpPr>
        <p:spPr>
          <a:xfrm>
            <a:off x="4484367" y="4945982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520409E-AB3E-474E-AEDC-BF92E7E3DA36}"/>
              </a:ext>
            </a:extLst>
          </p:cNvPr>
          <p:cNvSpPr/>
          <p:nvPr/>
        </p:nvSpPr>
        <p:spPr>
          <a:xfrm>
            <a:off x="3066664" y="4945982"/>
            <a:ext cx="686120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77D0D081-7115-FD44-9B3D-0D5EE1972A7C}"/>
              </a:ext>
            </a:extLst>
          </p:cNvPr>
          <p:cNvSpPr/>
          <p:nvPr/>
        </p:nvSpPr>
        <p:spPr>
          <a:xfrm>
            <a:off x="5743784" y="4945982"/>
            <a:ext cx="702383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Parenthèses 14">
            <a:extLst>
              <a:ext uri="{FF2B5EF4-FFF2-40B4-BE49-F238E27FC236}">
                <a16:creationId xmlns:a16="http://schemas.microsoft.com/office/drawing/2014/main" id="{96645506-3E63-2243-87B9-48648C8FA94A}"/>
              </a:ext>
            </a:extLst>
          </p:cNvPr>
          <p:cNvSpPr/>
          <p:nvPr/>
        </p:nvSpPr>
        <p:spPr>
          <a:xfrm>
            <a:off x="7152880" y="4944363"/>
            <a:ext cx="623221" cy="506710"/>
          </a:xfrm>
          <a:prstGeom prst="bracket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ML.Cours.equations.pdf">
            <a:extLst>
              <a:ext uri="{FF2B5EF4-FFF2-40B4-BE49-F238E27FC236}">
                <a16:creationId xmlns:a16="http://schemas.microsoft.com/office/drawing/2014/main" id="{B78C4FC0-A84B-8347-9D80-3DCDFD37A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3" t="41935" r="49373" b="56494"/>
          <a:stretch/>
        </p:blipFill>
        <p:spPr>
          <a:xfrm>
            <a:off x="1944443" y="4530099"/>
            <a:ext cx="341718" cy="349648"/>
          </a:xfrm>
          <a:prstGeom prst="rect">
            <a:avLst/>
          </a:prstGeom>
        </p:spPr>
      </p:pic>
      <p:pic>
        <p:nvPicPr>
          <p:cNvPr id="17" name="Image 16" descr="ML.Cours.equations.pdf">
            <a:extLst>
              <a:ext uri="{FF2B5EF4-FFF2-40B4-BE49-F238E27FC236}">
                <a16:creationId xmlns:a16="http://schemas.microsoft.com/office/drawing/2014/main" id="{77AFDD4D-8B85-5941-A9CD-EE222B4F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5" t="41899" r="47171" b="56530"/>
          <a:stretch/>
        </p:blipFill>
        <p:spPr>
          <a:xfrm>
            <a:off x="4577266" y="4525408"/>
            <a:ext cx="341718" cy="349648"/>
          </a:xfrm>
          <a:prstGeom prst="rect">
            <a:avLst/>
          </a:prstGeom>
        </p:spPr>
      </p:pic>
      <p:pic>
        <p:nvPicPr>
          <p:cNvPr id="18" name="Image 17" descr="ML.Cours.equations.pdf">
            <a:extLst>
              <a:ext uri="{FF2B5EF4-FFF2-40B4-BE49-F238E27FC236}">
                <a16:creationId xmlns:a16="http://schemas.microsoft.com/office/drawing/2014/main" id="{9AE2E216-4E4C-3D4F-97A0-4EE932430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0" t="41698" r="44946" b="56731"/>
          <a:stretch/>
        </p:blipFill>
        <p:spPr>
          <a:xfrm>
            <a:off x="7176398" y="4808153"/>
            <a:ext cx="646739" cy="661747"/>
          </a:xfrm>
          <a:prstGeom prst="rect">
            <a:avLst/>
          </a:prstGeom>
        </p:spPr>
      </p:pic>
      <p:pic>
        <p:nvPicPr>
          <p:cNvPr id="19" name="Image 18" descr="ML.Cours.equations.pdf">
            <a:extLst>
              <a:ext uri="{FF2B5EF4-FFF2-40B4-BE49-F238E27FC236}">
                <a16:creationId xmlns:a16="http://schemas.microsoft.com/office/drawing/2014/main" id="{7F3B182F-311E-0F45-B358-934527864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1887347" y="5011204"/>
            <a:ext cx="375056" cy="347117"/>
          </a:xfrm>
          <a:prstGeom prst="rect">
            <a:avLst/>
          </a:prstGeom>
        </p:spPr>
      </p:pic>
      <p:pic>
        <p:nvPicPr>
          <p:cNvPr id="20" name="Image 19" descr="ML.Cours.equations.pdf">
            <a:extLst>
              <a:ext uri="{FF2B5EF4-FFF2-40B4-BE49-F238E27FC236}">
                <a16:creationId xmlns:a16="http://schemas.microsoft.com/office/drawing/2014/main" id="{EBE13F2E-A46F-9B4D-8E66-E9110FDB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4578955" y="5011204"/>
            <a:ext cx="375056" cy="347117"/>
          </a:xfrm>
          <a:prstGeom prst="rect">
            <a:avLst/>
          </a:prstGeom>
        </p:spPr>
      </p:pic>
      <p:pic>
        <p:nvPicPr>
          <p:cNvPr id="21" name="Image 20" descr="ML.Cours.equations.pdf">
            <a:extLst>
              <a:ext uri="{FF2B5EF4-FFF2-40B4-BE49-F238E27FC236}">
                <a16:creationId xmlns:a16="http://schemas.microsoft.com/office/drawing/2014/main" id="{36B72F90-B68B-C94F-ABF1-0A0680BF3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78747" r="48251" b="19559"/>
          <a:stretch/>
        </p:blipFill>
        <p:spPr>
          <a:xfrm>
            <a:off x="2655969" y="4812923"/>
            <a:ext cx="359001" cy="370450"/>
          </a:xfrm>
          <a:prstGeom prst="rect">
            <a:avLst/>
          </a:prstGeom>
        </p:spPr>
      </p:pic>
      <p:pic>
        <p:nvPicPr>
          <p:cNvPr id="22" name="Image 21" descr="ML.Cours.equations.pdf">
            <a:extLst>
              <a:ext uri="{FF2B5EF4-FFF2-40B4-BE49-F238E27FC236}">
                <a16:creationId xmlns:a16="http://schemas.microsoft.com/office/drawing/2014/main" id="{F0ED2F6C-C40F-504F-A203-985E32923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1" t="78747" r="50915" b="19559"/>
          <a:stretch/>
        </p:blipFill>
        <p:spPr>
          <a:xfrm>
            <a:off x="5311793" y="4806489"/>
            <a:ext cx="359001" cy="370450"/>
          </a:xfrm>
          <a:prstGeom prst="rect">
            <a:avLst/>
          </a:prstGeom>
        </p:spPr>
      </p:pic>
      <p:pic>
        <p:nvPicPr>
          <p:cNvPr id="23" name="Image 22" descr="ML.Cours.equations.pdf">
            <a:extLst>
              <a:ext uri="{FF2B5EF4-FFF2-40B4-BE49-F238E27FC236}">
                <a16:creationId xmlns:a16="http://schemas.microsoft.com/office/drawing/2014/main" id="{AE601167-BAF0-9B47-A385-2B4C1AE36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78801" r="45831" b="19505"/>
          <a:stretch/>
        </p:blipFill>
        <p:spPr>
          <a:xfrm>
            <a:off x="4125366" y="4782973"/>
            <a:ext cx="359001" cy="370450"/>
          </a:xfrm>
          <a:prstGeom prst="rect">
            <a:avLst/>
          </a:prstGeom>
        </p:spPr>
      </p:pic>
      <p:pic>
        <p:nvPicPr>
          <p:cNvPr id="24" name="Image 23" descr="ML.Cours.equations.pdf">
            <a:extLst>
              <a:ext uri="{FF2B5EF4-FFF2-40B4-BE49-F238E27FC236}">
                <a16:creationId xmlns:a16="http://schemas.microsoft.com/office/drawing/2014/main" id="{72AA8874-6D00-D74C-9ABE-96E8E76A1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78909" r="44021" b="19397"/>
          <a:stretch/>
        </p:blipFill>
        <p:spPr>
          <a:xfrm>
            <a:off x="6723993" y="4805918"/>
            <a:ext cx="359001" cy="370450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46F60B1-48CE-874C-B398-DC2D3A07396A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2332956" y="5199337"/>
            <a:ext cx="7337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DA177E0-EEA3-294D-8A6E-0E4FAF87C736}"/>
              </a:ext>
            </a:extLst>
          </p:cNvPr>
          <p:cNvCxnSpPr>
            <a:stCxn id="13" idx="3"/>
            <a:endCxn id="12" idx="2"/>
          </p:cNvCxnSpPr>
          <p:nvPr/>
        </p:nvCxnSpPr>
        <p:spPr>
          <a:xfrm>
            <a:off x="3752784" y="5199337"/>
            <a:ext cx="7315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227AFB6-2C18-1B4F-AC88-388A97041E61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5013516" y="5199337"/>
            <a:ext cx="7302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DBE0295-7BD8-944D-857F-9FBF35EBCE3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6446167" y="5197718"/>
            <a:ext cx="706713" cy="1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9" name="Grouper 63">
            <a:extLst>
              <a:ext uri="{FF2B5EF4-FFF2-40B4-BE49-F238E27FC236}">
                <a16:creationId xmlns:a16="http://schemas.microsoft.com/office/drawing/2014/main" id="{FCF635A4-76E3-FF49-AC36-BE75A5F8A749}"/>
              </a:ext>
            </a:extLst>
          </p:cNvPr>
          <p:cNvGrpSpPr/>
          <p:nvPr/>
        </p:nvGrpSpPr>
        <p:grpSpPr>
          <a:xfrm>
            <a:off x="3103140" y="4974709"/>
            <a:ext cx="611922" cy="383612"/>
            <a:chOff x="493187" y="4094546"/>
            <a:chExt cx="1071973" cy="644536"/>
          </a:xfrm>
        </p:grpSpPr>
        <p:grpSp>
          <p:nvGrpSpPr>
            <p:cNvPr id="30" name="Grouper 62">
              <a:extLst>
                <a:ext uri="{FF2B5EF4-FFF2-40B4-BE49-F238E27FC236}">
                  <a16:creationId xmlns:a16="http://schemas.microsoft.com/office/drawing/2014/main" id="{981BE5C1-3A27-F643-86DC-76044E6A99DD}"/>
                </a:ext>
              </a:extLst>
            </p:cNvPr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4F474447-8435-0049-8E55-E4E6EEEA6BCC}"/>
                  </a:ext>
                </a:extLst>
              </p:cNvPr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35482246-D619-9244-8E6A-0525406E886F}"/>
                  </a:ext>
                </a:extLst>
              </p:cNvPr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6AF5830-FC20-A945-B08F-61DDEED15AB5}"/>
                </a:ext>
              </a:extLst>
            </p:cNvPr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4" name="Grouper 64">
            <a:extLst>
              <a:ext uri="{FF2B5EF4-FFF2-40B4-BE49-F238E27FC236}">
                <a16:creationId xmlns:a16="http://schemas.microsoft.com/office/drawing/2014/main" id="{53B1DA9E-C1CF-4B4D-97AE-3A65279D508F}"/>
              </a:ext>
            </a:extLst>
          </p:cNvPr>
          <p:cNvGrpSpPr/>
          <p:nvPr/>
        </p:nvGrpSpPr>
        <p:grpSpPr>
          <a:xfrm>
            <a:off x="5781235" y="4991567"/>
            <a:ext cx="611922" cy="383612"/>
            <a:chOff x="493187" y="4094546"/>
            <a:chExt cx="1071973" cy="644536"/>
          </a:xfrm>
        </p:grpSpPr>
        <p:grpSp>
          <p:nvGrpSpPr>
            <p:cNvPr id="35" name="Grouper 65">
              <a:extLst>
                <a:ext uri="{FF2B5EF4-FFF2-40B4-BE49-F238E27FC236}">
                  <a16:creationId xmlns:a16="http://schemas.microsoft.com/office/drawing/2014/main" id="{50707FDB-8EEE-1544-A250-81497EA2AB85}"/>
                </a:ext>
              </a:extLst>
            </p:cNvPr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37" name="Connecteur droit avec flèche 36">
                <a:extLst>
                  <a:ext uri="{FF2B5EF4-FFF2-40B4-BE49-F238E27FC236}">
                    <a16:creationId xmlns:a16="http://schemas.microsoft.com/office/drawing/2014/main" id="{9795A4C8-7887-454C-A78A-48F252B3CC5A}"/>
                  </a:ext>
                </a:extLst>
              </p:cNvPr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avec flèche 37">
                <a:extLst>
                  <a:ext uri="{FF2B5EF4-FFF2-40B4-BE49-F238E27FC236}">
                    <a16:creationId xmlns:a16="http://schemas.microsoft.com/office/drawing/2014/main" id="{007F11F0-B5C7-6C46-861B-FBC6A9165768}"/>
                  </a:ext>
                </a:extLst>
              </p:cNvPr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46F0C331-5007-1C43-ACB8-3FEB6F5F3BF2}"/>
                </a:ext>
              </a:extLst>
            </p:cNvPr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B073148-AC63-A042-98AD-3D5302731B5C}"/>
              </a:ext>
            </a:extLst>
          </p:cNvPr>
          <p:cNvCxnSpPr>
            <a:endCxn id="11" idx="2"/>
          </p:cNvCxnSpPr>
          <p:nvPr/>
        </p:nvCxnSpPr>
        <p:spPr>
          <a:xfrm>
            <a:off x="1256266" y="5199337"/>
            <a:ext cx="5475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365D1A57-08BD-1440-A258-3C7F4646BD23}"/>
              </a:ext>
            </a:extLst>
          </p:cNvPr>
          <p:cNvCxnSpPr/>
          <p:nvPr/>
        </p:nvCxnSpPr>
        <p:spPr>
          <a:xfrm>
            <a:off x="7776101" y="5197718"/>
            <a:ext cx="417535" cy="1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 40" descr="ML.Cours.equations.pdf">
            <a:extLst>
              <a:ext uri="{FF2B5EF4-FFF2-40B4-BE49-F238E27FC236}">
                <a16:creationId xmlns:a16="http://schemas.microsoft.com/office/drawing/2014/main" id="{6FB5684F-7EF7-3640-A868-EE2C60317E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45402" r="46494" b="53397"/>
          <a:stretch/>
        </p:blipFill>
        <p:spPr>
          <a:xfrm>
            <a:off x="8226349" y="5066576"/>
            <a:ext cx="231775" cy="269875"/>
          </a:xfrm>
          <a:prstGeom prst="rect">
            <a:avLst/>
          </a:prstGeom>
        </p:spPr>
      </p:pic>
      <p:pic>
        <p:nvPicPr>
          <p:cNvPr id="42" name="Image 41" descr="latex-image-1.pdf">
            <a:extLst>
              <a:ext uri="{FF2B5EF4-FFF2-40B4-BE49-F238E27FC236}">
                <a16:creationId xmlns:a16="http://schemas.microsoft.com/office/drawing/2014/main" id="{C841C789-54D3-7B48-9986-74992CB22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955941" y="5084583"/>
            <a:ext cx="282955" cy="275202"/>
          </a:xfrm>
          <a:prstGeom prst="rect">
            <a:avLst/>
          </a:prstGeom>
        </p:spPr>
      </p:pic>
      <p:pic>
        <p:nvPicPr>
          <p:cNvPr id="43" name="Image 42" descr="ML.Cours.equations.pdf">
            <a:extLst>
              <a:ext uri="{FF2B5EF4-FFF2-40B4-BE49-F238E27FC236}">
                <a16:creationId xmlns:a16="http://schemas.microsoft.com/office/drawing/2014/main" id="{973C7235-9506-7A4A-9768-75ED5A3B0C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9" t="16687" r="51225" b="79248"/>
          <a:stretch/>
        </p:blipFill>
        <p:spPr>
          <a:xfrm>
            <a:off x="1756940" y="5459264"/>
            <a:ext cx="541781" cy="823078"/>
          </a:xfrm>
          <a:prstGeom prst="rect">
            <a:avLst/>
          </a:prstGeom>
        </p:spPr>
      </p:pic>
      <p:pic>
        <p:nvPicPr>
          <p:cNvPr id="44" name="Image 43" descr="ML.Cours.equations.pdf">
            <a:extLst>
              <a:ext uri="{FF2B5EF4-FFF2-40B4-BE49-F238E27FC236}">
                <a16:creationId xmlns:a16="http://schemas.microsoft.com/office/drawing/2014/main" id="{D4AADDA6-767F-F54A-968C-12F7489547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3" t="37169" r="51262" b="58824"/>
          <a:stretch/>
        </p:blipFill>
        <p:spPr>
          <a:xfrm>
            <a:off x="4467496" y="5475710"/>
            <a:ext cx="532994" cy="811319"/>
          </a:xfrm>
          <a:prstGeom prst="rect">
            <a:avLst/>
          </a:prstGeom>
        </p:spPr>
      </p:pic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CBA6D76-AFA7-B145-8199-3E5FF405A5E3}"/>
              </a:ext>
            </a:extLst>
          </p:cNvPr>
          <p:cNvCxnSpPr/>
          <p:nvPr/>
        </p:nvCxnSpPr>
        <p:spPr bwMode="auto">
          <a:xfrm flipH="1" flipV="1">
            <a:off x="3706728" y="5870803"/>
            <a:ext cx="598138" cy="10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5A35F4F-B2D4-9046-B474-390CB67FB2C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5355" y="5846189"/>
            <a:ext cx="777639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88874EC9-1286-1D4D-A65D-3CF84D0E8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123" y="5753780"/>
            <a:ext cx="402170" cy="21291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FACAEA27-E2C5-AA42-BBA6-3B3638018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341" y="5740786"/>
            <a:ext cx="465256" cy="220800"/>
          </a:xfrm>
          <a:prstGeom prst="rect">
            <a:avLst/>
          </a:prstGeom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DCC1B5E7-6704-F948-9BDE-2EA435E8CF98}"/>
              </a:ext>
            </a:extLst>
          </p:cNvPr>
          <p:cNvCxnSpPr/>
          <p:nvPr/>
        </p:nvCxnSpPr>
        <p:spPr bwMode="auto">
          <a:xfrm flipH="1" flipV="1">
            <a:off x="1016544" y="5839799"/>
            <a:ext cx="598138" cy="105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35657A6D-55EB-894B-A7E4-55114ED69D82}"/>
              </a:ext>
            </a:extLst>
          </p:cNvPr>
          <p:cNvSpPr txBox="1"/>
          <p:nvPr/>
        </p:nvSpPr>
        <p:spPr>
          <a:xfrm>
            <a:off x="2309201" y="6239687"/>
            <a:ext cx="4873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Gradient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gradually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becomes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very</a:t>
            </a:r>
            <a:r>
              <a:rPr lang="fr-FR" sz="20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weak</a:t>
            </a:r>
            <a:endParaRPr lang="fr-FR" sz="20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Gradients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81">
            <a:extLst>
              <a:ext uri="{FF2B5EF4-FFF2-40B4-BE49-F238E27FC236}">
                <a16:creationId xmlns:a16="http://schemas.microsoft.com/office/drawing/2014/main" id="{8B3EB7F8-0C1B-B943-8049-9E1FFD41A6C6}"/>
              </a:ext>
            </a:extLst>
          </p:cNvPr>
          <p:cNvSpPr txBox="1"/>
          <p:nvPr/>
        </p:nvSpPr>
        <p:spPr>
          <a:xfrm>
            <a:off x="852215" y="2557441"/>
            <a:ext cx="662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torch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torch.autograd.variable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Variable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Variable(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torch.ones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((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))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requires_grad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y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x +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2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z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y * y *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3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out 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66CC66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z.mean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out.backward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()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en" sz="18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print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x.grad</a:t>
            </a: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" name="Shape 182">
            <a:extLst>
              <a:ext uri="{FF2B5EF4-FFF2-40B4-BE49-F238E27FC236}">
                <a16:creationId xmlns:a16="http://schemas.microsoft.com/office/drawing/2014/main" id="{7ED03ACF-2EB1-BE45-BC75-326BA862D251}"/>
              </a:ext>
            </a:extLst>
          </p:cNvPr>
          <p:cNvSpPr txBox="1">
            <a:spLocks/>
          </p:cNvSpPr>
          <p:nvPr/>
        </p:nvSpPr>
        <p:spPr>
          <a:xfrm>
            <a:off x="381000" y="916701"/>
            <a:ext cx="8534400" cy="153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Char char="•"/>
              <a:defRPr sz="2400" b="0" i="0">
                <a:solidFill>
                  <a:srgbClr val="494949"/>
                </a:solidFill>
                <a:latin typeface="Avenir Heavy"/>
                <a:ea typeface="ＭＳ Ｐゴシック" charset="-128"/>
                <a:cs typeface="Avenir Heavy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0" i="0">
                <a:solidFill>
                  <a:srgbClr val="494949"/>
                </a:solidFill>
                <a:latin typeface="Avenir Medium"/>
                <a:ea typeface="ＭＳ Ｐゴシック" pitchFamily="-112" charset="-128"/>
                <a:cs typeface="Avenir Medium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0" i="0">
                <a:solidFill>
                  <a:srgbClr val="515151"/>
                </a:solidFill>
                <a:latin typeface="Avenir Book"/>
                <a:ea typeface="ＭＳ Ｐゴシック" pitchFamily="-112" charset="-128"/>
                <a:cs typeface="Avenir Book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ea typeface="ＭＳ Ｐゴシック" pitchFamily="-112" charset="-128"/>
                <a:cs typeface="Avenir Ligh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Variables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wrap a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tensor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and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saves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a gradient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history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B2B2B2"/>
              </a:buClr>
              <a:buSzPts val="3200"/>
              <a:buFont typeface="Noto Sans Symbols"/>
              <a:buChar char="▪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Used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for </a:t>
            </a: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automatic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 </a:t>
            </a:r>
            <a:r>
              <a:rPr kumimoji="0" lang="fr-F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venir Heavy"/>
                <a:ea typeface="ＭＳ Ｐゴシック" charset="-128"/>
              </a:rPr>
              <a:t>differentiation</a:t>
            </a:r>
            <a:endParaRPr kumimoji="0" lang="fr-FR" sz="2400" b="1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venir Heavy"/>
              <a:ea typeface="ＭＳ Ｐゴシック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151CB2-5DC2-6F48-816C-4DD0A004308B}"/>
              </a:ext>
            </a:extLst>
          </p:cNvPr>
          <p:cNvSpPr txBox="1"/>
          <p:nvPr/>
        </p:nvSpPr>
        <p:spPr>
          <a:xfrm>
            <a:off x="1705713" y="5557441"/>
            <a:ext cx="4920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This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operation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goes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through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the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whole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differentiation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graph</a:t>
            </a:r>
          </a:p>
        </p:txBody>
      </p: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8F3F2A6C-EB3E-4C47-B657-857003BFB6E1}"/>
              </a:ext>
            </a:extLst>
          </p:cNvPr>
          <p:cNvCxnSpPr/>
          <p:nvPr/>
        </p:nvCxnSpPr>
        <p:spPr>
          <a:xfrm rot="10800000">
            <a:off x="2879265" y="4746809"/>
            <a:ext cx="1286901" cy="674557"/>
          </a:xfrm>
          <a:prstGeom prst="bentConnector3">
            <a:avLst>
              <a:gd name="adj1" fmla="val 107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4197BFC-9B64-E340-8B96-1793754AEBC6}"/>
              </a:ext>
            </a:extLst>
          </p:cNvPr>
          <p:cNvCxnSpPr/>
          <p:nvPr/>
        </p:nvCxnSpPr>
        <p:spPr>
          <a:xfrm flipV="1">
            <a:off x="570780" y="3592566"/>
            <a:ext cx="0" cy="1334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ABC246E-42C1-4D42-87FF-46EC1764E47F}"/>
              </a:ext>
            </a:extLst>
          </p:cNvPr>
          <p:cNvSpPr txBox="1"/>
          <p:nvPr/>
        </p:nvSpPr>
        <p:spPr>
          <a:xfrm>
            <a:off x="2158757" y="1787988"/>
            <a:ext cx="4883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NOTE =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Since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Pytorch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0.4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All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tensors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</a:rPr>
              <a:t> are Variables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B5B7A4-DA22-054E-98D3-FA157800EE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Network </a:t>
            </a:r>
            <a:r>
              <a:rPr lang="fr-FR" b="0" dirty="0" err="1">
                <a:latin typeface="Kohinoor Devanagari Semibold"/>
                <a:cs typeface="Kohinoor Devanagari Semibold"/>
              </a:rPr>
              <a:t>definition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90">
            <a:extLst>
              <a:ext uri="{FF2B5EF4-FFF2-40B4-BE49-F238E27FC236}">
                <a16:creationId xmlns:a16="http://schemas.microsoft.com/office/drawing/2014/main" id="{7B3C06EB-6A8C-D44A-AA77-CED1783B02FD}"/>
              </a:ext>
            </a:extLst>
          </p:cNvPr>
          <p:cNvSpPr txBox="1"/>
          <p:nvPr/>
        </p:nvSpPr>
        <p:spPr>
          <a:xfrm>
            <a:off x="493359" y="2063412"/>
            <a:ext cx="8324609" cy="404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#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Chord-level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attention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ChordLevelAttention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nn.Module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def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__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__(self,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n_hidden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super(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ChordLevelAttention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self).__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init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__()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mlp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nn.Linear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n_hidden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n_hidden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u_w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nn.Parameter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torch.rand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n_hidden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forward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(self, X):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#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hidden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representation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of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u_it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F.tanh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mlp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(X))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#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attention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weights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for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each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timestep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alpha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F.softmax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torch.matmul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u_it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self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u_w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#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weighted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of the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sequence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out =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torch.sum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torch.matmul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(alpha, X),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dim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=1)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FF77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out, alpha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2F2E29-A20A-D74E-A008-328A3A93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53" y="1147787"/>
            <a:ext cx="2917709" cy="2917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BBE9B2-91E8-7C45-9AC5-AC358C96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043" y="1645340"/>
            <a:ext cx="2554967" cy="72548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340CBB-6937-4440-9E3F-AA8EDFC0A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210" y="2604782"/>
            <a:ext cx="1726968" cy="6071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E16553-F305-F840-8F43-8FE1EF8DC907}"/>
              </a:ext>
            </a:extLst>
          </p:cNvPr>
          <p:cNvSpPr txBox="1"/>
          <p:nvPr/>
        </p:nvSpPr>
        <p:spPr>
          <a:xfrm>
            <a:off x="487694" y="1163809"/>
            <a:ext cx="4220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[Yang et. al 2016]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Attention layer on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0A314CA-7434-BB42-8322-573C6E3F1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761" y="1620207"/>
            <a:ext cx="372126" cy="30533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5EFB801-FFD4-8442-B23D-0CA409D0195B}"/>
              </a:ext>
            </a:extLst>
          </p:cNvPr>
          <p:cNvSpPr txBox="1"/>
          <p:nvPr/>
        </p:nvSpPr>
        <p:spPr>
          <a:xfrm>
            <a:off x="6239801" y="3249468"/>
            <a:ext cx="2265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Trainable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matrix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0F09EDC-94CE-8943-A48A-6D789C1E17EA}"/>
              </a:ext>
            </a:extLst>
          </p:cNvPr>
          <p:cNvCxnSpPr/>
          <p:nvPr/>
        </p:nvCxnSpPr>
        <p:spPr>
          <a:xfrm>
            <a:off x="7764906" y="2452227"/>
            <a:ext cx="0" cy="665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D68394C-9CCC-B44D-8BB5-E031CE6BF570}"/>
              </a:ext>
            </a:extLst>
          </p:cNvPr>
          <p:cNvSpPr txBox="1"/>
          <p:nvPr/>
        </p:nvSpPr>
        <p:spPr>
          <a:xfrm>
            <a:off x="3622257" y="1792239"/>
            <a:ext cx="124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Softmax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8682FD7-2A7C-1149-A69C-AB2F44C270A0}"/>
              </a:ext>
            </a:extLst>
          </p:cNvPr>
          <p:cNvCxnSpPr/>
          <p:nvPr/>
        </p:nvCxnSpPr>
        <p:spPr>
          <a:xfrm>
            <a:off x="4976735" y="2038085"/>
            <a:ext cx="4197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02153EE0-7D30-A348-92A4-1C6CDFA24993}"/>
              </a:ext>
            </a:extLst>
          </p:cNvPr>
          <p:cNvSpPr txBox="1"/>
          <p:nvPr/>
        </p:nvSpPr>
        <p:spPr>
          <a:xfrm>
            <a:off x="6281043" y="239324"/>
            <a:ext cx="2296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Affine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EE349C3-DC08-4E4F-87DE-76DEA19D9225}"/>
              </a:ext>
            </a:extLst>
          </p:cNvPr>
          <p:cNvCxnSpPr>
            <a:cxnSpLocks/>
          </p:cNvCxnSpPr>
          <p:nvPr/>
        </p:nvCxnSpPr>
        <p:spPr>
          <a:xfrm>
            <a:off x="7555044" y="745935"/>
            <a:ext cx="0" cy="316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BCF9D6A-8990-0F43-B3A6-F183C8169C57}"/>
              </a:ext>
            </a:extLst>
          </p:cNvPr>
          <p:cNvSpPr txBox="1"/>
          <p:nvPr/>
        </p:nvSpPr>
        <p:spPr>
          <a:xfrm>
            <a:off x="5029051" y="1036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77F6AF-BD4F-4B40-BFF3-9173A0E7CFA8}"/>
              </a:ext>
            </a:extLst>
          </p:cNvPr>
          <p:cNvSpPr txBox="1"/>
          <p:nvPr/>
        </p:nvSpPr>
        <p:spPr>
          <a:xfrm>
            <a:off x="8239786" y="17431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23D982-56E3-0B43-81D3-4C42B7D2AA65}"/>
              </a:ext>
            </a:extLst>
          </p:cNvPr>
          <p:cNvSpPr txBox="1"/>
          <p:nvPr/>
        </p:nvSpPr>
        <p:spPr>
          <a:xfrm>
            <a:off x="5212755" y="253826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FB9F92D-C703-BA4E-BB69-141B5AF3C024}"/>
              </a:ext>
            </a:extLst>
          </p:cNvPr>
          <p:cNvSpPr txBox="1"/>
          <p:nvPr/>
        </p:nvSpPr>
        <p:spPr>
          <a:xfrm>
            <a:off x="487694" y="43140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5DC446-CB5F-F24D-9DF8-4AC8E914D811}"/>
              </a:ext>
            </a:extLst>
          </p:cNvPr>
          <p:cNvSpPr txBox="1"/>
          <p:nvPr/>
        </p:nvSpPr>
        <p:spPr>
          <a:xfrm>
            <a:off x="498022" y="480685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F70E106-F35D-294A-9AAC-DED959F3121E}"/>
              </a:ext>
            </a:extLst>
          </p:cNvPr>
          <p:cNvSpPr txBox="1"/>
          <p:nvPr/>
        </p:nvSpPr>
        <p:spPr>
          <a:xfrm>
            <a:off x="487694" y="53120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7FC7DE-B815-EF4D-9C11-BAF107ED3A20}"/>
              </a:ext>
            </a:extLst>
          </p:cNvPr>
          <p:cNvSpPr txBox="1"/>
          <p:nvPr/>
        </p:nvSpPr>
        <p:spPr>
          <a:xfrm>
            <a:off x="671398" y="5950567"/>
            <a:ext cx="770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Pytorch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handles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all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derivations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gradients !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926386-EA16-3C49-A1ED-F23C222CE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36253" y="6652318"/>
            <a:ext cx="7128966" cy="188640"/>
          </a:xfrm>
        </p:spPr>
        <p:txBody>
          <a:bodyPr/>
          <a:lstStyle/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P. </a:t>
            </a:r>
            <a:r>
              <a:rPr lang="fr-FR" dirty="0" err="1">
                <a:solidFill>
                  <a:srgbClr val="000000"/>
                </a:solidFill>
              </a:rPr>
              <a:t>Esling</a:t>
            </a:r>
            <a:r>
              <a:rPr lang="fr-FR" dirty="0">
                <a:solidFill>
                  <a:srgbClr val="000000"/>
                </a:solidFill>
              </a:rPr>
              <a:t> - Music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0709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So </a:t>
            </a:r>
            <a:r>
              <a:rPr lang="fr-FR" b="0" dirty="0" err="1">
                <a:latin typeface="Kohinoor Devanagari Semibold"/>
                <a:cs typeface="Kohinoor Devanagari Semibold"/>
              </a:rPr>
              <a:t>what</a:t>
            </a:r>
            <a:r>
              <a:rPr lang="fr-FR" b="0" dirty="0">
                <a:latin typeface="Kohinoor Devanagari Semibold"/>
                <a:cs typeface="Kohinoor Devanagari Semibold"/>
              </a:rPr>
              <a:t> about data ?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03274-FDA8-9749-8ECA-E08E5535BE41}"/>
              </a:ext>
            </a:extLst>
          </p:cNvPr>
          <p:cNvSpPr/>
          <p:nvPr/>
        </p:nvSpPr>
        <p:spPr>
          <a:xfrm>
            <a:off x="757001" y="2192973"/>
            <a:ext cx="72327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import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torchvision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import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torchvision.transforms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as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# Use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transform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to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Tensors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of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normalized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range [-1, 1].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transforms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Compose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[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transforms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ToTensor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(),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transforms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Normalize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0.5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))])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trainset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torchvision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datasets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MNIST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root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DD1144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'./data'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train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download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transform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trainloader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torch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utils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data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.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DataLoader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trainset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batch_size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4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shuffle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True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FreightSans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num_workers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2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Freight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D8F5D9-18F0-D84D-8628-5B3206F53BF8}"/>
              </a:ext>
            </a:extLst>
          </p:cNvPr>
          <p:cNvSpPr/>
          <p:nvPr/>
        </p:nvSpPr>
        <p:spPr>
          <a:xfrm>
            <a:off x="381001" y="906461"/>
            <a:ext cx="832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Using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 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torchvision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extremely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easy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load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known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datasets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F5004-4DEC-D447-B4A5-36B93F75A430}"/>
              </a:ext>
            </a:extLst>
          </p:cNvPr>
          <p:cNvSpPr/>
          <p:nvPr/>
        </p:nvSpPr>
        <p:spPr>
          <a:xfrm>
            <a:off x="381001" y="1460338"/>
            <a:ext cx="832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Example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on MNIST (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that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we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will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</a:rPr>
              <a:t> use)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487AC-D36E-6340-B0CA-C99E86589088}"/>
              </a:ext>
            </a:extLst>
          </p:cNvPr>
          <p:cNvSpPr/>
          <p:nvPr/>
        </p:nvSpPr>
        <p:spPr>
          <a:xfrm>
            <a:off x="757001" y="511803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for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i,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data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in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6B3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enumerate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(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trainloader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,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0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):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     # </a:t>
            </a:r>
            <a:r>
              <a:rPr kumimoji="0" lang="fr-FR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get</a:t>
            </a:r>
            <a:r>
              <a:rPr kumimoji="0" lang="fr-FR" sz="2000" b="0" i="1" u="none" strike="noStrike" kern="1200" cap="none" spc="0" normalizeH="0" baseline="0" noProof="0" dirty="0">
                <a:ln>
                  <a:noFill/>
                </a:ln>
                <a:solidFill>
                  <a:srgbClr val="6C6C6D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 the inputs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     inputs,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labels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=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PlexMono"/>
                <a:ea typeface="+mn-ea"/>
                <a:cs typeface="+mn-cs"/>
              </a:rPr>
              <a:t>data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EE629C-1327-2341-8ADE-8B0E1A4B1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59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Writing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your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own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dataset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B05E48-1240-7442-B8F8-B3275771AFE8}"/>
              </a:ext>
            </a:extLst>
          </p:cNvPr>
          <p:cNvSpPr/>
          <p:nvPr/>
        </p:nvSpPr>
        <p:spPr>
          <a:xfrm>
            <a:off x="813839" y="1274768"/>
            <a:ext cx="75025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﻿#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Simplest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Pytorch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Audio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object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ever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AudioDataset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Dataset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__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__(self,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datadir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.data_files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sorted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glob.glob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datadir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'/*'))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getitem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(self,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audio_file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sr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librosa.core.load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.data_files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idx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loaded_file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librosa.feature.melspectrogram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audio_file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sr)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loaded_file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torch.from_numpy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(np.log1p(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np.flipud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loaded_file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loaded_file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except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torch.Tensor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(1),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__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(self):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return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self.data_files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48C0AD-3DED-0442-A3A4-E3DAE1E9F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00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Things</a:t>
            </a:r>
            <a:r>
              <a:rPr lang="fr-FR" b="0" dirty="0">
                <a:latin typeface="Kohinoor Devanagari Semibold"/>
                <a:cs typeface="Kohinoor Devanagari Semibold"/>
              </a:rPr>
              <a:t> to </a:t>
            </a:r>
            <a:r>
              <a:rPr lang="fr-FR" b="0" dirty="0" err="1">
                <a:latin typeface="Kohinoor Devanagari Semibold"/>
                <a:cs typeface="Kohinoor Devanagari Semibold"/>
              </a:rPr>
              <a:t>remember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97">
            <a:extLst>
              <a:ext uri="{FF2B5EF4-FFF2-40B4-BE49-F238E27FC236}">
                <a16:creationId xmlns:a16="http://schemas.microsoft.com/office/drawing/2014/main" id="{51AF0362-876F-E343-85E1-6F5FC20E5710}"/>
              </a:ext>
            </a:extLst>
          </p:cNvPr>
          <p:cNvSpPr txBox="1"/>
          <p:nvPr/>
        </p:nvSpPr>
        <p:spPr>
          <a:xfrm>
            <a:off x="563880" y="1434904"/>
            <a:ext cx="7861500" cy="486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Evaluate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generalization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 on a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separate test 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Beware of bad splits ! (cf. blue door / GTZAN)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Is your neural network a horse ?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 (Clever Hans)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Check your input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data thoroughly (normalization !)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Address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 the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characteristics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 of your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Select your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loss function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accordingly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Always wonder about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regularization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Dropout, </a:t>
            </a:r>
            <a:r>
              <a:rPr kumimoji="0" lang="e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BatchNorm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, Augmentations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Start by </a:t>
            </a:r>
            <a:r>
              <a:rPr kumimoji="0" lang="e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solving simple toy </a:t>
            </a: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problems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Good test = </a:t>
            </a:r>
            <a:r>
              <a:rPr kumimoji="0" lang="e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Verdana"/>
                <a:cs typeface="Verdana"/>
                <a:sym typeface="Verdana"/>
              </a:rPr>
              <a:t>can you overfit on a small set 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Verdana"/>
              <a:cs typeface="Verdana"/>
              <a:sym typeface="Verdana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30F51D7-7BBE-EC4F-A81A-304174645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Classifying</a:t>
            </a:r>
            <a:r>
              <a:rPr lang="fr-FR" b="0" dirty="0">
                <a:latin typeface="Kohinoor Devanagari Semibold"/>
                <a:cs typeface="Kohinoor Devanagari Semibold"/>
              </a:rPr>
              <a:t> digits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7" name="Shape 204" descr="Image result for mnist">
            <a:extLst>
              <a:ext uri="{FF2B5EF4-FFF2-40B4-BE49-F238E27FC236}">
                <a16:creationId xmlns:a16="http://schemas.microsoft.com/office/drawing/2014/main" id="{6564C24F-C0DF-1A4A-AE0B-8568AF7AAE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345" y="2187650"/>
            <a:ext cx="2955850" cy="22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205">
            <a:extLst>
              <a:ext uri="{FF2B5EF4-FFF2-40B4-BE49-F238E27FC236}">
                <a16:creationId xmlns:a16="http://schemas.microsoft.com/office/drawing/2014/main" id="{6D90B9BE-9BA9-9145-94B6-1CF5B1420375}"/>
              </a:ext>
            </a:extLst>
          </p:cNvPr>
          <p:cNvSpPr/>
          <p:nvPr/>
        </p:nvSpPr>
        <p:spPr>
          <a:xfrm>
            <a:off x="5362375" y="178930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Image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Shape 206">
            <a:extLst>
              <a:ext uri="{FF2B5EF4-FFF2-40B4-BE49-F238E27FC236}">
                <a16:creationId xmlns:a16="http://schemas.microsoft.com/office/drawing/2014/main" id="{4AE449D0-78D7-4949-90BC-EF4B684B5329}"/>
              </a:ext>
            </a:extLst>
          </p:cNvPr>
          <p:cNvSpPr/>
          <p:nvPr/>
        </p:nvSpPr>
        <p:spPr>
          <a:xfrm>
            <a:off x="5362375" y="218765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 5x5, 1/10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Shape 207">
            <a:extLst>
              <a:ext uri="{FF2B5EF4-FFF2-40B4-BE49-F238E27FC236}">
                <a16:creationId xmlns:a16="http://schemas.microsoft.com/office/drawing/2014/main" id="{3D2036A5-A677-4141-BEE9-AD83182B157C}"/>
              </a:ext>
            </a:extLst>
          </p:cNvPr>
          <p:cNvSpPr/>
          <p:nvPr/>
        </p:nvSpPr>
        <p:spPr>
          <a:xfrm>
            <a:off x="5362375" y="258600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MaxPool 2x2 + RELU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Shape 208">
            <a:extLst>
              <a:ext uri="{FF2B5EF4-FFF2-40B4-BE49-F238E27FC236}">
                <a16:creationId xmlns:a16="http://schemas.microsoft.com/office/drawing/2014/main" id="{BE565207-AED3-894C-A29B-C86CF9B8A540}"/>
              </a:ext>
            </a:extLst>
          </p:cNvPr>
          <p:cNvSpPr/>
          <p:nvPr/>
        </p:nvSpPr>
        <p:spPr>
          <a:xfrm>
            <a:off x="5362375" y="298435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 5x5, 10/20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Shape 209">
            <a:extLst>
              <a:ext uri="{FF2B5EF4-FFF2-40B4-BE49-F238E27FC236}">
                <a16:creationId xmlns:a16="http://schemas.microsoft.com/office/drawing/2014/main" id="{74163164-E7EC-F545-9F56-22EA84233617}"/>
              </a:ext>
            </a:extLst>
          </p:cNvPr>
          <p:cNvSpPr/>
          <p:nvPr/>
        </p:nvSpPr>
        <p:spPr>
          <a:xfrm>
            <a:off x="5362375" y="338270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MaxPool 2x2 + RELU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Shape 210">
            <a:extLst>
              <a:ext uri="{FF2B5EF4-FFF2-40B4-BE49-F238E27FC236}">
                <a16:creationId xmlns:a16="http://schemas.microsoft.com/office/drawing/2014/main" id="{4F5DBC80-5B9E-0E42-AA70-FBA428925E07}"/>
              </a:ext>
            </a:extLst>
          </p:cNvPr>
          <p:cNvSpPr/>
          <p:nvPr/>
        </p:nvSpPr>
        <p:spPr>
          <a:xfrm>
            <a:off x="5362375" y="378105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 5x5, 10/20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Shape 211">
            <a:extLst>
              <a:ext uri="{FF2B5EF4-FFF2-40B4-BE49-F238E27FC236}">
                <a16:creationId xmlns:a16="http://schemas.microsoft.com/office/drawing/2014/main" id="{C8EA4998-0E66-3345-8EC8-A21D09E0AD92}"/>
              </a:ext>
            </a:extLst>
          </p:cNvPr>
          <p:cNvSpPr/>
          <p:nvPr/>
        </p:nvSpPr>
        <p:spPr>
          <a:xfrm>
            <a:off x="5362375" y="417940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Dropout , p = 0.5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Shape 212">
            <a:extLst>
              <a:ext uri="{FF2B5EF4-FFF2-40B4-BE49-F238E27FC236}">
                <a16:creationId xmlns:a16="http://schemas.microsoft.com/office/drawing/2014/main" id="{4DD1120A-6588-2B4C-8888-3C3AA59460B1}"/>
              </a:ext>
            </a:extLst>
          </p:cNvPr>
          <p:cNvSpPr/>
          <p:nvPr/>
        </p:nvSpPr>
        <p:spPr>
          <a:xfrm>
            <a:off x="5362375" y="457775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Linear, 320/50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Shape 213">
            <a:extLst>
              <a:ext uri="{FF2B5EF4-FFF2-40B4-BE49-F238E27FC236}">
                <a16:creationId xmlns:a16="http://schemas.microsoft.com/office/drawing/2014/main" id="{EAD4C14C-802E-E348-94A2-032D4087301C}"/>
              </a:ext>
            </a:extLst>
          </p:cNvPr>
          <p:cNvSpPr/>
          <p:nvPr/>
        </p:nvSpPr>
        <p:spPr>
          <a:xfrm>
            <a:off x="5362375" y="497610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Linear, 50/10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Shape 214">
            <a:extLst>
              <a:ext uri="{FF2B5EF4-FFF2-40B4-BE49-F238E27FC236}">
                <a16:creationId xmlns:a16="http://schemas.microsoft.com/office/drawing/2014/main" id="{3FB3F5AD-2CA2-C542-88AE-91575F4EA978}"/>
              </a:ext>
            </a:extLst>
          </p:cNvPr>
          <p:cNvSpPr/>
          <p:nvPr/>
        </p:nvSpPr>
        <p:spPr>
          <a:xfrm>
            <a:off x="5362375" y="5374450"/>
            <a:ext cx="2244000" cy="3135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Softmax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Shape 215">
            <a:extLst>
              <a:ext uri="{FF2B5EF4-FFF2-40B4-BE49-F238E27FC236}">
                <a16:creationId xmlns:a16="http://schemas.microsoft.com/office/drawing/2014/main" id="{8F76D96D-4BF2-4747-BD66-E40544E49096}"/>
              </a:ext>
            </a:extLst>
          </p:cNvPr>
          <p:cNvSpPr/>
          <p:nvPr/>
        </p:nvSpPr>
        <p:spPr>
          <a:xfrm>
            <a:off x="7621850" y="2017900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Shape 216">
            <a:extLst>
              <a:ext uri="{FF2B5EF4-FFF2-40B4-BE49-F238E27FC236}">
                <a16:creationId xmlns:a16="http://schemas.microsoft.com/office/drawing/2014/main" id="{D33453C4-8D6A-6B44-8A7B-B8AEAE0053A3}"/>
              </a:ext>
            </a:extLst>
          </p:cNvPr>
          <p:cNvSpPr/>
          <p:nvPr/>
        </p:nvSpPr>
        <p:spPr>
          <a:xfrm>
            <a:off x="7621850" y="2421200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Shape 217">
            <a:extLst>
              <a:ext uri="{FF2B5EF4-FFF2-40B4-BE49-F238E27FC236}">
                <a16:creationId xmlns:a16="http://schemas.microsoft.com/office/drawing/2014/main" id="{526C9D03-2897-D348-BB25-30260722B0CE}"/>
              </a:ext>
            </a:extLst>
          </p:cNvPr>
          <p:cNvSpPr/>
          <p:nvPr/>
        </p:nvSpPr>
        <p:spPr>
          <a:xfrm>
            <a:off x="7621850" y="2838450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Shape 218">
            <a:extLst>
              <a:ext uri="{FF2B5EF4-FFF2-40B4-BE49-F238E27FC236}">
                <a16:creationId xmlns:a16="http://schemas.microsoft.com/office/drawing/2014/main" id="{C1680440-E3E6-8D45-B051-36B7AF87104F}"/>
              </a:ext>
            </a:extLst>
          </p:cNvPr>
          <p:cNvSpPr/>
          <p:nvPr/>
        </p:nvSpPr>
        <p:spPr>
          <a:xfrm>
            <a:off x="7621850" y="3234775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Shape 219">
            <a:extLst>
              <a:ext uri="{FF2B5EF4-FFF2-40B4-BE49-F238E27FC236}">
                <a16:creationId xmlns:a16="http://schemas.microsoft.com/office/drawing/2014/main" id="{30D87F90-227E-404C-B850-A0492415BECE}"/>
              </a:ext>
            </a:extLst>
          </p:cNvPr>
          <p:cNvSpPr/>
          <p:nvPr/>
        </p:nvSpPr>
        <p:spPr>
          <a:xfrm>
            <a:off x="7621850" y="3631100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Shape 220">
            <a:extLst>
              <a:ext uri="{FF2B5EF4-FFF2-40B4-BE49-F238E27FC236}">
                <a16:creationId xmlns:a16="http://schemas.microsoft.com/office/drawing/2014/main" id="{ECFEE43D-80E0-9A45-8E25-00F75705705B}"/>
              </a:ext>
            </a:extLst>
          </p:cNvPr>
          <p:cNvSpPr/>
          <p:nvPr/>
        </p:nvSpPr>
        <p:spPr>
          <a:xfrm>
            <a:off x="7621850" y="4006488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Shape 221">
            <a:extLst>
              <a:ext uri="{FF2B5EF4-FFF2-40B4-BE49-F238E27FC236}">
                <a16:creationId xmlns:a16="http://schemas.microsoft.com/office/drawing/2014/main" id="{EBFA01EA-E840-4842-9A23-2000A7EFE52A}"/>
              </a:ext>
            </a:extLst>
          </p:cNvPr>
          <p:cNvSpPr/>
          <p:nvPr/>
        </p:nvSpPr>
        <p:spPr>
          <a:xfrm>
            <a:off x="7621850" y="4423738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Shape 222">
            <a:extLst>
              <a:ext uri="{FF2B5EF4-FFF2-40B4-BE49-F238E27FC236}">
                <a16:creationId xmlns:a16="http://schemas.microsoft.com/office/drawing/2014/main" id="{CF895216-806E-C544-A2D8-3FE46CE71DF4}"/>
              </a:ext>
            </a:extLst>
          </p:cNvPr>
          <p:cNvSpPr/>
          <p:nvPr/>
        </p:nvSpPr>
        <p:spPr>
          <a:xfrm>
            <a:off x="7621850" y="4813088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Shape 223">
            <a:extLst>
              <a:ext uri="{FF2B5EF4-FFF2-40B4-BE49-F238E27FC236}">
                <a16:creationId xmlns:a16="http://schemas.microsoft.com/office/drawing/2014/main" id="{5CA4AF0C-3FFD-4746-8151-3C3677F02943}"/>
              </a:ext>
            </a:extLst>
          </p:cNvPr>
          <p:cNvSpPr/>
          <p:nvPr/>
        </p:nvSpPr>
        <p:spPr>
          <a:xfrm>
            <a:off x="7621850" y="5202438"/>
            <a:ext cx="216000" cy="313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3BBCF2B-0FE9-7443-92E5-6E5C0E66A24A}"/>
              </a:ext>
            </a:extLst>
          </p:cNvPr>
          <p:cNvSpPr txBox="1"/>
          <p:nvPr/>
        </p:nvSpPr>
        <p:spPr>
          <a:xfrm>
            <a:off x="1738857" y="4891250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MNIST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FBE0E2A-C6FE-E942-BA3A-E371D4ED7F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01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Convolutional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layers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Cube 3">
            <a:extLst>
              <a:ext uri="{FF2B5EF4-FFF2-40B4-BE49-F238E27FC236}">
                <a16:creationId xmlns:a16="http://schemas.microsoft.com/office/drawing/2014/main" id="{DE446785-CDD8-5947-8589-45C05466DA5A}"/>
              </a:ext>
            </a:extLst>
          </p:cNvPr>
          <p:cNvSpPr/>
          <p:nvPr/>
        </p:nvSpPr>
        <p:spPr>
          <a:xfrm>
            <a:off x="1129805" y="3419110"/>
            <a:ext cx="1037113" cy="1076557"/>
          </a:xfrm>
          <a:prstGeom prst="cube">
            <a:avLst>
              <a:gd name="adj" fmla="val 68421"/>
            </a:avLst>
          </a:prstGeom>
          <a:solidFill>
            <a:srgbClr val="E7D3F2"/>
          </a:solidFill>
          <a:ln w="12700" cap="flat">
            <a:solidFill>
              <a:srgbClr val="40404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ight Brace 5">
            <a:extLst>
              <a:ext uri="{FF2B5EF4-FFF2-40B4-BE49-F238E27FC236}">
                <a16:creationId xmlns:a16="http://schemas.microsoft.com/office/drawing/2014/main" id="{066E0CE2-35D9-A34C-AB2B-33AF12EC2262}"/>
              </a:ext>
            </a:extLst>
          </p:cNvPr>
          <p:cNvSpPr/>
          <p:nvPr/>
        </p:nvSpPr>
        <p:spPr>
          <a:xfrm rot="5400000">
            <a:off x="1215486" y="5073604"/>
            <a:ext cx="176982" cy="348343"/>
          </a:xfrm>
          <a:prstGeom prst="rightBrace">
            <a:avLst/>
          </a:prstGeom>
          <a:noFill/>
          <a:ln w="127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2B1A745-4ECB-3641-88E2-4FB3DB02C627}"/>
              </a:ext>
            </a:extLst>
          </p:cNvPr>
          <p:cNvSpPr txBox="1"/>
          <p:nvPr/>
        </p:nvSpPr>
        <p:spPr>
          <a:xfrm>
            <a:off x="773584" y="5336265"/>
            <a:ext cx="260904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in_channels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(e.g. 3 for RGB inputs)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ADADFCF-E23C-E343-B8F5-AB053E4DBEDC}"/>
              </a:ext>
            </a:extLst>
          </p:cNvPr>
          <p:cNvSpPr/>
          <p:nvPr/>
        </p:nvSpPr>
        <p:spPr>
          <a:xfrm>
            <a:off x="5666167" y="3701367"/>
            <a:ext cx="1523333" cy="569354"/>
          </a:xfrm>
          <a:prstGeom prst="cube">
            <a:avLst>
              <a:gd name="adj" fmla="val 35362"/>
            </a:avLst>
          </a:prstGeom>
          <a:solidFill>
            <a:srgbClr val="E7D3F2"/>
          </a:solidFill>
          <a:ln w="12700" cap="flat">
            <a:solidFill>
              <a:srgbClr val="40404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ight Brace 8">
            <a:extLst>
              <a:ext uri="{FF2B5EF4-FFF2-40B4-BE49-F238E27FC236}">
                <a16:creationId xmlns:a16="http://schemas.microsoft.com/office/drawing/2014/main" id="{E5E37140-E2B8-3948-A45A-BBBE1A8C8E4C}"/>
              </a:ext>
            </a:extLst>
          </p:cNvPr>
          <p:cNvSpPr/>
          <p:nvPr/>
        </p:nvSpPr>
        <p:spPr>
          <a:xfrm rot="5400000">
            <a:off x="6118472" y="4328058"/>
            <a:ext cx="240890" cy="1131290"/>
          </a:xfrm>
          <a:prstGeom prst="rightBrace">
            <a:avLst/>
          </a:prstGeom>
          <a:noFill/>
          <a:ln w="127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814AF9C-8EF0-B74C-AF4C-39353E6B8848}"/>
              </a:ext>
            </a:extLst>
          </p:cNvPr>
          <p:cNvSpPr txBox="1"/>
          <p:nvPr/>
        </p:nvSpPr>
        <p:spPr>
          <a:xfrm>
            <a:off x="5366619" y="5014147"/>
            <a:ext cx="27853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out_channels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(equals the number of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convolutional filters for this layer)</a:t>
            </a:r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8D8C57A0-A669-CF48-995C-63E98CED446D}"/>
              </a:ext>
            </a:extLst>
          </p:cNvPr>
          <p:cNvGrpSpPr/>
          <p:nvPr/>
        </p:nvGrpSpPr>
        <p:grpSpPr>
          <a:xfrm>
            <a:off x="2819725" y="2636760"/>
            <a:ext cx="2999888" cy="1260842"/>
            <a:chOff x="2819725" y="1779510"/>
            <a:chExt cx="2999888" cy="1260842"/>
          </a:xfrm>
        </p:grpSpPr>
        <p:sp>
          <p:nvSpPr>
            <p:cNvPr id="11" name="Rounded Rectangle 22">
              <a:extLst>
                <a:ext uri="{FF2B5EF4-FFF2-40B4-BE49-F238E27FC236}">
                  <a16:creationId xmlns:a16="http://schemas.microsoft.com/office/drawing/2014/main" id="{32786E11-CE23-6E4B-86F0-FF4CAC7E740B}"/>
                </a:ext>
              </a:extLst>
            </p:cNvPr>
            <p:cNvSpPr/>
            <p:nvPr/>
          </p:nvSpPr>
          <p:spPr>
            <a:xfrm>
              <a:off x="2819725" y="2157325"/>
              <a:ext cx="2347081" cy="408620"/>
            </a:xfrm>
            <a:prstGeom prst="roundRect">
              <a:avLst/>
            </a:prstGeom>
            <a:solidFill>
              <a:srgbClr val="F9F6E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l" defTabSz="457200" rtl="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" name="Group 21">
              <a:extLst>
                <a:ext uri="{FF2B5EF4-FFF2-40B4-BE49-F238E27FC236}">
                  <a16:creationId xmlns:a16="http://schemas.microsoft.com/office/drawing/2014/main" id="{C6C271DD-7E62-C944-A269-B2BE60F6E283}"/>
                </a:ext>
              </a:extLst>
            </p:cNvPr>
            <p:cNvGrpSpPr/>
            <p:nvPr/>
          </p:nvGrpSpPr>
          <p:grpSpPr>
            <a:xfrm>
              <a:off x="2888010" y="1779510"/>
              <a:ext cx="2931603" cy="1260842"/>
              <a:chOff x="2840509" y="2035059"/>
              <a:chExt cx="2931603" cy="1260842"/>
            </a:xfrm>
          </p:grpSpPr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8FD8B2FB-8EC5-BA4C-A67E-A0E382ADEACA}"/>
                  </a:ext>
                </a:extLst>
              </p:cNvPr>
              <p:cNvSpPr/>
              <p:nvPr/>
            </p:nvSpPr>
            <p:spPr>
              <a:xfrm>
                <a:off x="4038358" y="2305199"/>
                <a:ext cx="331351" cy="523494"/>
              </a:xfrm>
              <a:prstGeom prst="cube">
                <a:avLst>
                  <a:gd name="adj" fmla="val 45150"/>
                </a:avLst>
              </a:prstGeom>
              <a:solidFill>
                <a:srgbClr val="92D050"/>
              </a:solidFill>
              <a:ln w="12700" cap="flat">
                <a:solidFill>
                  <a:srgbClr val="404040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lvl="0" indent="0" algn="l" defTabSz="4572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580679-B7FA-E14C-84A7-6FC4D387185E}"/>
                  </a:ext>
                </a:extLst>
              </p:cNvPr>
              <p:cNvSpPr/>
              <p:nvPr/>
            </p:nvSpPr>
            <p:spPr>
              <a:xfrm>
                <a:off x="2840509" y="2467942"/>
                <a:ext cx="113043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out_channels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x</a:t>
                </a:r>
              </a:p>
            </p:txBody>
          </p:sp>
          <p:sp>
            <p:nvSpPr>
              <p:cNvPr id="15" name="Right Brace 15">
                <a:extLst>
                  <a:ext uri="{FF2B5EF4-FFF2-40B4-BE49-F238E27FC236}">
                    <a16:creationId xmlns:a16="http://schemas.microsoft.com/office/drawing/2014/main" id="{5D9C3935-325A-4540-B441-3FB09D2C59CA}"/>
                  </a:ext>
                </a:extLst>
              </p:cNvPr>
              <p:cNvSpPr/>
              <p:nvPr/>
            </p:nvSpPr>
            <p:spPr>
              <a:xfrm rot="5400000">
                <a:off x="4049918" y="2866902"/>
                <a:ext cx="167890" cy="194760"/>
              </a:xfrm>
              <a:prstGeom prst="rightBrace">
                <a:avLst/>
              </a:prstGeom>
              <a:noFill/>
              <a:ln w="12700" cap="flat">
                <a:solidFill>
                  <a:srgbClr val="40404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6B3CB7-EA78-284B-BE21-7A8669C2E086}"/>
                  </a:ext>
                </a:extLst>
              </p:cNvPr>
              <p:cNvSpPr/>
              <p:nvPr/>
            </p:nvSpPr>
            <p:spPr>
              <a:xfrm>
                <a:off x="3695281" y="3034291"/>
                <a:ext cx="86594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in_channels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Right Brace 17">
                <a:extLst>
                  <a:ext uri="{FF2B5EF4-FFF2-40B4-BE49-F238E27FC236}">
                    <a16:creationId xmlns:a16="http://schemas.microsoft.com/office/drawing/2014/main" id="{EEBE22DF-53E3-FD47-8551-BFC088E839F8}"/>
                  </a:ext>
                </a:extLst>
              </p:cNvPr>
              <p:cNvSpPr/>
              <p:nvPr/>
            </p:nvSpPr>
            <p:spPr>
              <a:xfrm rot="13479865" flipV="1">
                <a:off x="3946189" y="2128523"/>
                <a:ext cx="171347" cy="349424"/>
              </a:xfrm>
              <a:prstGeom prst="rightBrace">
                <a:avLst/>
              </a:prstGeom>
              <a:noFill/>
              <a:ln w="12700" cap="flat">
                <a:solidFill>
                  <a:srgbClr val="40404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29900B0-C6FC-3242-815B-E54E79079C04}"/>
                  </a:ext>
                </a:extLst>
              </p:cNvPr>
              <p:cNvSpPr/>
              <p:nvPr/>
            </p:nvSpPr>
            <p:spPr>
              <a:xfrm>
                <a:off x="3195306" y="2035059"/>
                <a:ext cx="91655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kernel_size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Right Brace 19">
                <a:extLst>
                  <a:ext uri="{FF2B5EF4-FFF2-40B4-BE49-F238E27FC236}">
                    <a16:creationId xmlns:a16="http://schemas.microsoft.com/office/drawing/2014/main" id="{5A76B7EC-9CD9-6C46-8349-D9079CDC97A2}"/>
                  </a:ext>
                </a:extLst>
              </p:cNvPr>
              <p:cNvSpPr/>
              <p:nvPr/>
            </p:nvSpPr>
            <p:spPr>
              <a:xfrm flipV="1">
                <a:off x="4475948" y="2324271"/>
                <a:ext cx="202849" cy="420917"/>
              </a:xfrm>
              <a:prstGeom prst="rightBrace">
                <a:avLst/>
              </a:prstGeom>
              <a:noFill/>
              <a:ln w="12700" cap="flat">
                <a:solidFill>
                  <a:srgbClr val="40404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EAF2EE-2614-0B4F-AC1D-346D7EF9A9B1}"/>
                  </a:ext>
                </a:extLst>
              </p:cNvPr>
              <p:cNvSpPr/>
              <p:nvPr/>
            </p:nvSpPr>
            <p:spPr>
              <a:xfrm>
                <a:off x="4769741" y="2730858"/>
                <a:ext cx="1002371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kernel_size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TextBox 23">
            <a:extLst>
              <a:ext uri="{FF2B5EF4-FFF2-40B4-BE49-F238E27FC236}">
                <a16:creationId xmlns:a16="http://schemas.microsoft.com/office/drawing/2014/main" id="{ABB4A5B0-9947-5344-9D8E-64B113872BAC}"/>
              </a:ext>
            </a:extLst>
          </p:cNvPr>
          <p:cNvSpPr txBox="1"/>
          <p:nvPr/>
        </p:nvSpPr>
        <p:spPr>
          <a:xfrm>
            <a:off x="630444" y="2887534"/>
            <a:ext cx="59246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Input</a:t>
            </a: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F9CC6428-9758-2C47-9C4E-E1721911A0E0}"/>
              </a:ext>
            </a:extLst>
          </p:cNvPr>
          <p:cNvSpPr txBox="1"/>
          <p:nvPr/>
        </p:nvSpPr>
        <p:spPr>
          <a:xfrm>
            <a:off x="6131348" y="3014166"/>
            <a:ext cx="7639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Output</a:t>
            </a:r>
          </a:p>
        </p:txBody>
      </p:sp>
      <p:cxnSp>
        <p:nvCxnSpPr>
          <p:cNvPr id="23" name="Straight Arrow Connector 25">
            <a:extLst>
              <a:ext uri="{FF2B5EF4-FFF2-40B4-BE49-F238E27FC236}">
                <a16:creationId xmlns:a16="http://schemas.microsoft.com/office/drawing/2014/main" id="{7531BB09-AB7B-FE48-97CE-95991577B81B}"/>
              </a:ext>
            </a:extLst>
          </p:cNvPr>
          <p:cNvCxnSpPr/>
          <p:nvPr/>
        </p:nvCxnSpPr>
        <p:spPr>
          <a:xfrm>
            <a:off x="2327565" y="4134840"/>
            <a:ext cx="3206337" cy="2375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Picture 3">
            <a:extLst>
              <a:ext uri="{FF2B5EF4-FFF2-40B4-BE49-F238E27FC236}">
                <a16:creationId xmlns:a16="http://schemas.microsoft.com/office/drawing/2014/main" id="{B5A5D282-CD60-3447-89A8-2523393BF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84" y="1764205"/>
            <a:ext cx="6426923" cy="559648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E4C0DF-49C6-1045-911A-8A3C706DE9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21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If </a:t>
            </a:r>
            <a:r>
              <a:rPr lang="fr-FR" b="0" dirty="0" err="1">
                <a:latin typeface="Kohinoor Devanagari Semibold"/>
                <a:cs typeface="Kohinoor Devanagari Semibold"/>
              </a:rPr>
              <a:t>you</a:t>
            </a:r>
            <a:r>
              <a:rPr lang="fr-FR" b="0" dirty="0">
                <a:latin typeface="Kohinoor Devanagari Semibold"/>
                <a:cs typeface="Kohinoor Devanagari Semibold"/>
              </a:rPr>
              <a:t> are </a:t>
            </a:r>
            <a:r>
              <a:rPr lang="fr-FR" b="0" dirty="0" err="1">
                <a:latin typeface="Kohinoor Devanagari Semibold"/>
                <a:cs typeface="Kohinoor Devanagari Semibold"/>
              </a:rPr>
              <a:t>bored</a:t>
            </a:r>
            <a:r>
              <a:rPr lang="fr-FR" b="0" dirty="0">
                <a:latin typeface="Kohinoor Devanagari Semibold"/>
                <a:cs typeface="Kohinoor Devanagari Semibold"/>
              </a:rPr>
              <a:t> ?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4" name="Shape 197">
            <a:extLst>
              <a:ext uri="{FF2B5EF4-FFF2-40B4-BE49-F238E27FC236}">
                <a16:creationId xmlns:a16="http://schemas.microsoft.com/office/drawing/2014/main" id="{B612299C-3A00-0B42-8D6A-0FAD650CCB6B}"/>
              </a:ext>
            </a:extLst>
          </p:cNvPr>
          <p:cNvSpPr txBox="1"/>
          <p:nvPr/>
        </p:nvSpPr>
        <p:spPr>
          <a:xfrm>
            <a:off x="598200" y="1434834"/>
            <a:ext cx="7861500" cy="81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Perform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some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funky neural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transfer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with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Pytorch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DD26A6-200E-A543-846D-3214BAF95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" y="2384450"/>
            <a:ext cx="8312728" cy="1562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056088-8ACD-3B44-BF8A-D10DF5335AA2}"/>
              </a:ext>
            </a:extLst>
          </p:cNvPr>
          <p:cNvSpPr/>
          <p:nvPr/>
        </p:nvSpPr>
        <p:spPr>
          <a:xfrm>
            <a:off x="598200" y="4431800"/>
            <a:ext cx="9166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pytorch.org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tutorials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advanced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fr-F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neural_style_tutorial.html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46F55C5-41A3-7D44-9DC2-6B3E5934B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7812" y="26279"/>
            <a:ext cx="7192188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architectures?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27812" y="1007036"/>
            <a:ext cx="85589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800" dirty="0">
                <a:latin typeface="Avenir Roman" panose="02000503020000020003" pitchFamily="2" charset="0"/>
              </a:rPr>
              <a:t>Insufficient depth can hurt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>
                <a:latin typeface="Avenir Roman" panose="02000503020000020003" pitchFamily="2" charset="0"/>
              </a:rPr>
              <a:t>Experiences (past courses) tell us that one-layer machine 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latin typeface="Avenir Roman" panose="02000503020000020003" pitchFamily="2" charset="0"/>
              </a:rPr>
              <a:t>only gives us a set of general dictionary elements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latin typeface="Avenir Roman" panose="02000503020000020003" pitchFamily="2" charset="0"/>
              </a:rPr>
              <a:t>unless a huge number of dictionary elements.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Avenir Roman" panose="02000503020000020003" pitchFamily="2" charset="0"/>
              </a:rPr>
              <a:t>The brain has a deep architecture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Avenir Roman" panose="02000503020000020003" pitchFamily="2" charset="0"/>
              </a:rPr>
              <a:t>Cognitive processes seem deep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Avenir Roman" panose="02000503020000020003" pitchFamily="2" charset="0"/>
              </a:rPr>
              <a:t>Learn a feature hierarchies or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latin typeface="Avenir Roman" panose="02000503020000020003" pitchFamily="2" charset="0"/>
              </a:rPr>
              <a:t>Functions that represent high-level abstractions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dirty="0">
                <a:latin typeface="Avenir Roman" panose="02000503020000020003" pitchFamily="2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i="1" dirty="0">
                <a:latin typeface="Avenir Roman" panose="02000503020000020003" pitchFamily="2" charset="0"/>
              </a:rPr>
              <a:t>	Pixels </a:t>
            </a:r>
            <a:r>
              <a:rPr lang="en-US" altLang="zh-CN" sz="2000" i="1" dirty="0">
                <a:latin typeface="Avenir Roman" panose="02000503020000020003" pitchFamily="2" charset="0"/>
                <a:sym typeface="Wingdings" charset="0"/>
              </a:rPr>
              <a:t> </a:t>
            </a:r>
            <a:r>
              <a:rPr lang="en-US" altLang="zh-CN" sz="2000" i="1" dirty="0">
                <a:latin typeface="Avenir Roman" panose="02000503020000020003" pitchFamily="2" charset="0"/>
              </a:rPr>
              <a:t>Edges </a:t>
            </a:r>
            <a:r>
              <a:rPr lang="en-US" altLang="zh-CN" sz="2000" i="1" dirty="0">
                <a:latin typeface="Avenir Roman" panose="02000503020000020003" pitchFamily="2" charset="0"/>
                <a:sym typeface="Wingdings" charset="0"/>
              </a:rPr>
              <a:t> Motifs  Parts  Objects  Scenes</a:t>
            </a:r>
            <a:endParaRPr lang="en-US" altLang="zh-CN" sz="2000" i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7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2475" y="9496"/>
            <a:ext cx="5725923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intuition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2325526" y="2484257"/>
          <a:ext cx="1598091" cy="83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054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526" y="2484257"/>
                        <a:ext cx="1598091" cy="832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30" y="1338349"/>
            <a:ext cx="781139" cy="6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21" y="1299067"/>
            <a:ext cx="1748780" cy="8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566151" y="1454736"/>
            <a:ext cx="875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Pixels</a:t>
            </a: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556051" y="2778999"/>
            <a:ext cx="9543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Edges</a:t>
            </a:r>
          </a:p>
        </p:txBody>
      </p:sp>
      <p:grpSp>
        <p:nvGrpSpPr>
          <p:cNvPr id="16" name="Group 27"/>
          <p:cNvGrpSpPr>
            <a:grpSpLocks/>
          </p:cNvGrpSpPr>
          <p:nvPr/>
        </p:nvGrpSpPr>
        <p:grpSpPr bwMode="auto">
          <a:xfrm>
            <a:off x="2256445" y="3370338"/>
            <a:ext cx="1639949" cy="1388702"/>
            <a:chOff x="2275196" y="1976652"/>
            <a:chExt cx="2103120" cy="1608213"/>
          </a:xfrm>
        </p:grpSpPr>
        <p:graphicFrame>
          <p:nvGraphicFramePr>
            <p:cNvPr id="17" name="Object 91"/>
            <p:cNvGraphicFramePr>
              <a:graphicFrameLocks noChangeAspect="1"/>
            </p:cNvGraphicFramePr>
            <p:nvPr>
              <p:extLst/>
            </p:nvPr>
          </p:nvGraphicFramePr>
          <p:xfrm>
            <a:off x="2408948" y="2225965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055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17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948" y="2225965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2275196" y="1976652"/>
              <a:ext cx="2103120" cy="33813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charset="0"/>
                  <a:ea typeface="Arial" charset="0"/>
                  <a:cs typeface="Arial" charset="0"/>
                </a:defRPr>
              </a:lvl9pPr>
            </a:lstStyle>
            <a:p>
              <a:pPr algn="ctr"/>
              <a:endParaRPr lang="fr-FR" sz="1600">
                <a:solidFill>
                  <a:srgbClr val="000000"/>
                </a:solidFill>
                <a:latin typeface="Calibri" charset="0"/>
              </a:endParaRPr>
            </a:p>
          </p:txBody>
        </p:sp>
      </p:grpSp>
      <p:graphicFrame>
        <p:nvGraphicFramePr>
          <p:cNvPr id="20" name="Object 92"/>
          <p:cNvGraphicFramePr>
            <a:graphicFrameLocks noChangeAspect="1"/>
          </p:cNvGraphicFramePr>
          <p:nvPr>
            <p:extLst/>
          </p:nvPr>
        </p:nvGraphicFramePr>
        <p:xfrm>
          <a:off x="2356116" y="4932935"/>
          <a:ext cx="1508804" cy="124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056" name="Acrobat Document" r:id="rId10" imgW="5728680" imgH="4071960" progId="AcroExch.Document.7">
                  <p:embed/>
                </p:oleObj>
              </mc:Choice>
              <mc:Fallback>
                <p:oleObj name="Acrobat Document" r:id="rId10" imgW="5728680" imgH="4071960" progId="AcroExch.Document.7">
                  <p:embed/>
                  <p:pic>
                    <p:nvPicPr>
                      <p:cNvPr id="2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116" y="4932935"/>
                        <a:ext cx="1508804" cy="1247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4566151" y="3737735"/>
            <a:ext cx="29219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Object parts</a:t>
            </a:r>
          </a:p>
          <a:p>
            <a:r>
              <a:rPr lang="en-US" sz="2000" dirty="0">
                <a:solidFill>
                  <a:srgbClr val="000000"/>
                </a:solidFill>
                <a:latin typeface="Avenir Roman" panose="02000503020000020003" pitchFamily="2" charset="0"/>
              </a:rPr>
              <a:t>(combinations of edges)</a:t>
            </a:r>
          </a:p>
        </p:txBody>
      </p:sp>
      <p:sp>
        <p:nvSpPr>
          <p:cNvPr id="27" name="TextBox 30"/>
          <p:cNvSpPr txBox="1">
            <a:spLocks noChangeArrowheads="1"/>
          </p:cNvSpPr>
          <p:nvPr/>
        </p:nvSpPr>
        <p:spPr bwMode="auto">
          <a:xfrm>
            <a:off x="4595330" y="5053559"/>
            <a:ext cx="2793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Faces</a:t>
            </a:r>
          </a:p>
          <a:p>
            <a:r>
              <a:rPr lang="en-US" sz="2000" dirty="0">
                <a:solidFill>
                  <a:srgbClr val="000000"/>
                </a:solidFill>
                <a:latin typeface="Avenir Roman" panose="02000503020000020003" pitchFamily="2" charset="0"/>
              </a:rPr>
              <a:t>(combinations of parts)</a:t>
            </a:r>
          </a:p>
        </p:txBody>
      </p:sp>
      <p:pic>
        <p:nvPicPr>
          <p:cNvPr id="3" name="Image 2" descr="imgres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94" y="1332262"/>
            <a:ext cx="1567832" cy="1547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ZoneTexte 27"/>
          <p:cNvSpPr txBox="1"/>
          <p:nvPr/>
        </p:nvSpPr>
        <p:spPr>
          <a:xfrm>
            <a:off x="7929677" y="1681852"/>
            <a:ext cx="469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/>
              <a:t>?</a:t>
            </a:r>
          </a:p>
        </p:txBody>
      </p:sp>
      <p:cxnSp>
        <p:nvCxnSpPr>
          <p:cNvPr id="30" name="Connecteur droit avec flèche 29"/>
          <p:cNvCxnSpPr>
            <a:stCxn id="12" idx="2"/>
            <a:endCxn id="14" idx="0"/>
          </p:cNvCxnSpPr>
          <p:nvPr/>
        </p:nvCxnSpPr>
        <p:spPr>
          <a:xfrm>
            <a:off x="5003932" y="1854846"/>
            <a:ext cx="29298" cy="924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4" idx="2"/>
          </p:cNvCxnSpPr>
          <p:nvPr/>
        </p:nvCxnSpPr>
        <p:spPr>
          <a:xfrm>
            <a:off x="5033230" y="3179109"/>
            <a:ext cx="0" cy="558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5030381" y="4479727"/>
            <a:ext cx="0" cy="558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4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4566152" y="1454736"/>
            <a:ext cx="875551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Pixels</a:t>
            </a: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4556051" y="2778999"/>
            <a:ext cx="9543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Edges</a:t>
            </a:r>
          </a:p>
        </p:txBody>
      </p:sp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4566151" y="3737735"/>
            <a:ext cx="29219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Object parts</a:t>
            </a:r>
          </a:p>
          <a:p>
            <a:r>
              <a:rPr lang="en-US" sz="2000" dirty="0">
                <a:solidFill>
                  <a:srgbClr val="000000"/>
                </a:solidFill>
                <a:latin typeface="Avenir Roman" panose="02000503020000020003" pitchFamily="2" charset="0"/>
              </a:rPr>
              <a:t>(combinations of edges)</a:t>
            </a:r>
          </a:p>
        </p:txBody>
      </p:sp>
      <p:sp>
        <p:nvSpPr>
          <p:cNvPr id="27" name="TextBox 30"/>
          <p:cNvSpPr txBox="1">
            <a:spLocks noChangeArrowheads="1"/>
          </p:cNvSpPr>
          <p:nvPr/>
        </p:nvSpPr>
        <p:spPr bwMode="auto">
          <a:xfrm>
            <a:off x="4595331" y="5053559"/>
            <a:ext cx="2793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venir Roman" panose="02000503020000020003" pitchFamily="2" charset="0"/>
              </a:rPr>
              <a:t>Faces</a:t>
            </a:r>
          </a:p>
          <a:p>
            <a:r>
              <a:rPr lang="en-US" sz="2000" dirty="0">
                <a:solidFill>
                  <a:srgbClr val="000000"/>
                </a:solidFill>
                <a:latin typeface="Avenir Roman" panose="02000503020000020003" pitchFamily="2" charset="0"/>
              </a:rPr>
              <a:t>(combinations of parts)</a:t>
            </a:r>
          </a:p>
        </p:txBody>
      </p:sp>
      <p:pic>
        <p:nvPicPr>
          <p:cNvPr id="3" name="Image 2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94" y="1332262"/>
            <a:ext cx="1567832" cy="1547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ZoneTexte 27"/>
          <p:cNvSpPr txBox="1"/>
          <p:nvPr/>
        </p:nvSpPr>
        <p:spPr>
          <a:xfrm>
            <a:off x="7929677" y="1681852"/>
            <a:ext cx="469890" cy="830993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fr-FR" sz="4800" b="1" dirty="0"/>
              <a:t>?</a:t>
            </a:r>
          </a:p>
        </p:txBody>
      </p:sp>
      <p:cxnSp>
        <p:nvCxnSpPr>
          <p:cNvPr id="30" name="Connecteur droit avec flèche 29"/>
          <p:cNvCxnSpPr>
            <a:stCxn id="12" idx="2"/>
            <a:endCxn id="14" idx="0"/>
          </p:cNvCxnSpPr>
          <p:nvPr/>
        </p:nvCxnSpPr>
        <p:spPr>
          <a:xfrm>
            <a:off x="5003928" y="1854841"/>
            <a:ext cx="29302" cy="924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4" idx="2"/>
          </p:cNvCxnSpPr>
          <p:nvPr/>
        </p:nvCxnSpPr>
        <p:spPr>
          <a:xfrm>
            <a:off x="5033230" y="3179109"/>
            <a:ext cx="0" cy="558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5030381" y="4479727"/>
            <a:ext cx="0" cy="558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364233" y="-11145"/>
            <a:ext cx="5725923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330476" y="1125082"/>
            <a:ext cx="4159300" cy="5225306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Each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level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an </a:t>
            </a:r>
            <a:r>
              <a:rPr lang="fr-FR" sz="2000" b="1" dirty="0">
                <a:latin typeface="Avenir Roman" panose="02000503020000020003" pitchFamily="2" charset="0"/>
              </a:rPr>
              <a:t>abstraction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Abstractions </a:t>
            </a:r>
            <a:r>
              <a:rPr lang="fr-FR" sz="2000" dirty="0" err="1">
                <a:latin typeface="Avenir Roman" panose="02000503020000020003" pitchFamily="2" charset="0"/>
              </a:rPr>
              <a:t>at</a:t>
            </a:r>
            <a:r>
              <a:rPr lang="fr-FR" sz="2000" dirty="0">
                <a:latin typeface="Avenir Roman" panose="02000503020000020003" pitchFamily="2" charset="0"/>
              </a:rPr>
              <a:t> one </a:t>
            </a:r>
            <a:r>
              <a:rPr lang="fr-FR" sz="2000" dirty="0" err="1">
                <a:latin typeface="Avenir Roman" panose="02000503020000020003" pitchFamily="2" charset="0"/>
              </a:rPr>
              <a:t>level</a:t>
            </a:r>
            <a:r>
              <a:rPr lang="fr-FR" sz="2000" dirty="0">
                <a:latin typeface="Avenir Roman" panose="02000503020000020003" pitchFamily="2" charset="0"/>
              </a:rPr>
              <a:t> are </a:t>
            </a:r>
            <a:r>
              <a:rPr lang="fr-FR" sz="2000" dirty="0" err="1">
                <a:latin typeface="Avenir Roman" panose="02000503020000020003" pitchFamily="2" charset="0"/>
              </a:rPr>
              <a:t>various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ways</a:t>
            </a:r>
            <a:r>
              <a:rPr lang="fr-FR" sz="2000" b="1" dirty="0">
                <a:latin typeface="Avenir Roman" panose="02000503020000020003" pitchFamily="2" charset="0"/>
              </a:rPr>
              <a:t> to </a:t>
            </a:r>
            <a:r>
              <a:rPr lang="fr-FR" sz="2000" b="1" dirty="0" err="1">
                <a:latin typeface="Avenir Roman" panose="02000503020000020003" pitchFamily="2" charset="0"/>
              </a:rPr>
              <a:t>correlate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lower-level</a:t>
            </a:r>
            <a:r>
              <a:rPr lang="fr-FR" sz="2000" b="1" dirty="0">
                <a:latin typeface="Avenir Roman" panose="02000503020000020003" pitchFamily="2" charset="0"/>
              </a:rPr>
              <a:t> abstractions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construct</a:t>
            </a:r>
            <a:r>
              <a:rPr lang="fr-FR" sz="2000" dirty="0">
                <a:latin typeface="Avenir Roman" panose="02000503020000020003" pitchFamily="2" charset="0"/>
              </a:rPr>
              <a:t> optimal abstractions by </a:t>
            </a:r>
            <a:r>
              <a:rPr lang="fr-FR" sz="2000" b="1" dirty="0" err="1">
                <a:latin typeface="Avenir Roman" panose="02000503020000020003" pitchFamily="2" charset="0"/>
              </a:rPr>
              <a:t>discriminating</a:t>
            </a:r>
            <a:r>
              <a:rPr lang="fr-FR" sz="2000" b="1" dirty="0">
                <a:latin typeface="Avenir Roman" panose="02000503020000020003" pitchFamily="2" charset="0"/>
              </a:rPr>
              <a:t> the important variations 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Idea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that</a:t>
            </a:r>
            <a:r>
              <a:rPr lang="fr-FR" sz="2000" dirty="0">
                <a:latin typeface="Avenir Roman" panose="02000503020000020003" pitchFamily="2" charset="0"/>
              </a:rPr>
              <a:t> if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deconstruct</a:t>
            </a:r>
            <a:r>
              <a:rPr lang="fr-FR" sz="2000" dirty="0">
                <a:latin typeface="Avenir Roman" panose="02000503020000020003" pitchFamily="2" charset="0"/>
              </a:rPr>
              <a:t> an </a:t>
            </a:r>
            <a:r>
              <a:rPr lang="fr-FR" sz="2000" dirty="0" err="1">
                <a:latin typeface="Avenir Roman" panose="02000503020000020003" pitchFamily="2" charset="0"/>
              </a:rPr>
              <a:t>object</a:t>
            </a:r>
            <a:r>
              <a:rPr lang="fr-FR" sz="2000" dirty="0">
                <a:latin typeface="Avenir Roman" panose="02000503020000020003" pitchFamily="2" charset="0"/>
              </a:rPr>
              <a:t> and </a:t>
            </a:r>
            <a:r>
              <a:rPr lang="fr-FR" sz="2000" dirty="0" err="1">
                <a:latin typeface="Avenir Roman" panose="02000503020000020003" pitchFamily="2" charset="0"/>
              </a:rPr>
              <a:t>then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reconstruct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it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fewer</a:t>
            </a:r>
            <a:r>
              <a:rPr lang="fr-FR" sz="2000" dirty="0">
                <a:latin typeface="Avenir Roman" panose="02000503020000020003" pitchFamily="2" charset="0"/>
              </a:rPr>
              <a:t> parts,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are </a:t>
            </a:r>
            <a:r>
              <a:rPr lang="fr-FR" sz="2000" b="1" dirty="0" err="1">
                <a:latin typeface="Avenir Roman" panose="02000503020000020003" pitchFamily="2" charset="0"/>
              </a:rPr>
              <a:t>learning</a:t>
            </a:r>
            <a:r>
              <a:rPr lang="fr-FR" sz="2000" b="1" dirty="0">
                <a:latin typeface="Avenir Roman" panose="02000503020000020003" pitchFamily="2" charset="0"/>
              </a:rPr>
              <a:t> </a:t>
            </a:r>
            <a:r>
              <a:rPr lang="fr-FR" sz="2000" b="1" dirty="0" err="1">
                <a:latin typeface="Avenir Roman" panose="02000503020000020003" pitchFamily="2" charset="0"/>
              </a:rPr>
              <a:t>its</a:t>
            </a:r>
            <a:r>
              <a:rPr lang="fr-FR" sz="2000" b="1" dirty="0">
                <a:latin typeface="Avenir Roman" panose="02000503020000020003" pitchFamily="2" charset="0"/>
              </a:rPr>
              <a:t> structure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Knowing</a:t>
            </a:r>
            <a:r>
              <a:rPr lang="fr-FR" sz="2000" dirty="0">
                <a:latin typeface="Avenir Roman" panose="02000503020000020003" pitchFamily="2" charset="0"/>
              </a:rPr>
              <a:t> the </a:t>
            </a:r>
            <a:r>
              <a:rPr lang="fr-FR" sz="2000" dirty="0" err="1">
                <a:latin typeface="Avenir Roman" panose="02000503020000020003" pitchFamily="2" charset="0"/>
              </a:rPr>
              <a:t>higher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levels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allow</a:t>
            </a:r>
            <a:r>
              <a:rPr lang="fr-FR" sz="2000" dirty="0">
                <a:latin typeface="Avenir Roman" panose="02000503020000020003" pitchFamily="2" charset="0"/>
              </a:rPr>
              <a:t> us to </a:t>
            </a:r>
            <a:r>
              <a:rPr lang="fr-FR" sz="2000" dirty="0" err="1">
                <a:latin typeface="Avenir Roman" panose="02000503020000020003" pitchFamily="2" charset="0"/>
              </a:rPr>
              <a:t>re-generate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such</a:t>
            </a:r>
            <a:r>
              <a:rPr lang="fr-FR" sz="2000" dirty="0">
                <a:latin typeface="Avenir Roman" panose="02000503020000020003" pitchFamily="2" charset="0"/>
              </a:rPr>
              <a:t> networks.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B42016-C8EF-B84D-B3A7-9E0C87B852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>
                <a:solidFill>
                  <a:srgbClr val="000000"/>
                </a:solidFill>
              </a:rPr>
              <a:t>P. Esling - Music Machine Learning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0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4" y="6294"/>
            <a:ext cx="5725923" cy="654264"/>
          </a:xfrm>
        </p:spPr>
        <p:txBody>
          <a:bodyPr>
            <a:normAutofit/>
          </a:bodyPr>
          <a:lstStyle/>
          <a:p>
            <a:pPr algn="l"/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intuition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34500" y="5734050"/>
            <a:ext cx="2971800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Note: Sparsity important for these results. </a:t>
            </a:r>
          </a:p>
        </p:txBody>
      </p:sp>
      <p:graphicFrame>
        <p:nvGraphicFramePr>
          <p:cNvPr id="25" name="Object 91"/>
          <p:cNvGraphicFramePr>
            <a:graphicFrameLocks noChangeAspect="1"/>
          </p:cNvGraphicFramePr>
          <p:nvPr>
            <p:extLst/>
          </p:nvPr>
        </p:nvGraphicFramePr>
        <p:xfrm>
          <a:off x="492474" y="3177880"/>
          <a:ext cx="1876075" cy="12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1" name="Acrobat Document" r:id="rId3" imgW="5728680" imgH="3843720" progId="AcroExch.Document.7">
                  <p:embed/>
                </p:oleObj>
              </mc:Choice>
              <mc:Fallback>
                <p:oleObj name="Acrobat Document" r:id="rId3" imgW="5728680" imgH="3843720" progId="AcroExch.Document.7">
                  <p:embed/>
                  <p:pic>
                    <p:nvPicPr>
                      <p:cNvPr id="25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74" y="3177880"/>
                        <a:ext cx="1876075" cy="12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93"/>
          <p:cNvGraphicFramePr>
            <a:graphicFrameLocks noChangeAspect="1"/>
          </p:cNvGraphicFramePr>
          <p:nvPr>
            <p:extLst/>
          </p:nvPr>
        </p:nvGraphicFramePr>
        <p:xfrm>
          <a:off x="2632424" y="3177880"/>
          <a:ext cx="1876075" cy="129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2" name="Acrobat Document" r:id="rId5" imgW="5728680" imgH="3843720" progId="AcroExch.Document.7">
                  <p:embed/>
                </p:oleObj>
              </mc:Choice>
              <mc:Fallback>
                <p:oleObj name="Acrobat Document" r:id="rId5" imgW="5728680" imgH="3843720" progId="AcroExch.Document.7">
                  <p:embed/>
                  <p:pic>
                    <p:nvPicPr>
                      <p:cNvPr id="29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424" y="3177880"/>
                        <a:ext cx="1876075" cy="129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6"/>
          <p:cNvGraphicFramePr>
            <a:graphicFrameLocks noChangeAspect="1"/>
          </p:cNvGraphicFramePr>
          <p:nvPr>
            <p:extLst/>
          </p:nvPr>
        </p:nvGraphicFramePr>
        <p:xfrm>
          <a:off x="4810474" y="3169872"/>
          <a:ext cx="1876075" cy="1297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3" name="Acrobat Document" r:id="rId7" imgW="5728680" imgH="3843720" progId="AcroExch.Document.7">
                  <p:embed/>
                </p:oleObj>
              </mc:Choice>
              <mc:Fallback>
                <p:oleObj name="Acrobat Document" r:id="rId7" imgW="5728680" imgH="3843720" progId="AcroExch.Document.7">
                  <p:embed/>
                  <p:pic>
                    <p:nvPicPr>
                      <p:cNvPr id="31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474" y="3169872"/>
                        <a:ext cx="1876075" cy="1297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9"/>
          <p:cNvGraphicFramePr>
            <a:graphicFrameLocks noChangeAspect="1"/>
          </p:cNvGraphicFramePr>
          <p:nvPr>
            <p:extLst/>
          </p:nvPr>
        </p:nvGraphicFramePr>
        <p:xfrm>
          <a:off x="6953599" y="3161935"/>
          <a:ext cx="1876075" cy="129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4" name="Acrobat Document" r:id="rId9" imgW="5728680" imgH="3843720" progId="AcroExch.Document.7">
                  <p:embed/>
                </p:oleObj>
              </mc:Choice>
              <mc:Fallback>
                <p:oleObj name="Acrobat Document" r:id="rId9" imgW="5728680" imgH="3843720" progId="AcroExch.Document.7">
                  <p:embed/>
                  <p:pic>
                    <p:nvPicPr>
                      <p:cNvPr id="34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599" y="3161935"/>
                        <a:ext cx="1876075" cy="1297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35" name="TextBox 23"/>
          <p:cNvSpPr txBox="1">
            <a:spLocks noChangeArrowheads="1"/>
          </p:cNvSpPr>
          <p:nvPr/>
        </p:nvSpPr>
        <p:spPr bwMode="auto">
          <a:xfrm>
            <a:off x="453359" y="2902809"/>
            <a:ext cx="1923129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6" name="TextBox 24"/>
          <p:cNvSpPr txBox="1">
            <a:spLocks noChangeArrowheads="1"/>
          </p:cNvSpPr>
          <p:nvPr/>
        </p:nvSpPr>
        <p:spPr bwMode="auto">
          <a:xfrm>
            <a:off x="2586959" y="2909159"/>
            <a:ext cx="1923129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7" name="TextBox 25"/>
          <p:cNvSpPr txBox="1">
            <a:spLocks noChangeArrowheads="1"/>
          </p:cNvSpPr>
          <p:nvPr/>
        </p:nvSpPr>
        <p:spPr bwMode="auto">
          <a:xfrm>
            <a:off x="4691303" y="2909159"/>
            <a:ext cx="2115897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38" name="TextBox 26"/>
          <p:cNvSpPr txBox="1">
            <a:spLocks noChangeArrowheads="1"/>
          </p:cNvSpPr>
          <p:nvPr/>
        </p:nvSpPr>
        <p:spPr bwMode="auto">
          <a:xfrm>
            <a:off x="6922490" y="2909159"/>
            <a:ext cx="1924647" cy="307534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39" name="Object 92"/>
          <p:cNvGraphicFramePr>
            <a:graphicFrameLocks noChangeAspect="1"/>
          </p:cNvGraphicFramePr>
          <p:nvPr>
            <p:extLst/>
          </p:nvPr>
        </p:nvGraphicFramePr>
        <p:xfrm>
          <a:off x="492474" y="1363292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5" name="Acrobat Document" r:id="rId11" imgW="5728680" imgH="4071960" progId="AcroExch.Document.7">
                  <p:embed/>
                </p:oleObj>
              </mc:Choice>
              <mc:Fallback>
                <p:oleObj name="Acrobat Document" r:id="rId11" imgW="5728680" imgH="4071960" progId="AcroExch.Document.7">
                  <p:embed/>
                  <p:pic>
                    <p:nvPicPr>
                      <p:cNvPr id="39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74" y="1363292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94"/>
          <p:cNvGraphicFramePr>
            <a:graphicFrameLocks noChangeAspect="1"/>
          </p:cNvGraphicFramePr>
          <p:nvPr>
            <p:extLst/>
          </p:nvPr>
        </p:nvGraphicFramePr>
        <p:xfrm>
          <a:off x="2632424" y="1364879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6" name="Acrobat Document" r:id="rId13" imgW="5728680" imgH="4071960" progId="AcroExch.Document.7">
                  <p:embed/>
                </p:oleObj>
              </mc:Choice>
              <mc:Fallback>
                <p:oleObj name="Acrobat Document" r:id="rId13" imgW="5728680" imgH="4071960" progId="AcroExch.Document.7">
                  <p:embed/>
                  <p:pic>
                    <p:nvPicPr>
                      <p:cNvPr id="4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424" y="1364879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7"/>
          <p:cNvGraphicFramePr>
            <a:graphicFrameLocks noChangeAspect="1"/>
          </p:cNvGraphicFramePr>
          <p:nvPr>
            <p:extLst/>
          </p:nvPr>
        </p:nvGraphicFramePr>
        <p:xfrm>
          <a:off x="4810474" y="1361704"/>
          <a:ext cx="1876075" cy="137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7" name="Acrobat Document" r:id="rId15" imgW="5728680" imgH="4071960" progId="AcroExch.Document.7">
                  <p:embed/>
                </p:oleObj>
              </mc:Choice>
              <mc:Fallback>
                <p:oleObj name="Acrobat Document" r:id="rId15" imgW="5728680" imgH="4071960" progId="AcroExch.Document.7">
                  <p:embed/>
                  <p:pic>
                    <p:nvPicPr>
                      <p:cNvPr id="41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474" y="1361704"/>
                        <a:ext cx="1876075" cy="137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00"/>
          <p:cNvGraphicFramePr>
            <a:graphicFrameLocks noChangeAspect="1"/>
          </p:cNvGraphicFramePr>
          <p:nvPr>
            <p:extLst/>
          </p:nvPr>
        </p:nvGraphicFramePr>
        <p:xfrm>
          <a:off x="6867525" y="1284323"/>
          <a:ext cx="196215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8" name="Acrobat Document" r:id="rId17" imgW="5728680" imgH="4071960" progId="AcroExch.Document.7">
                  <p:embed/>
                </p:oleObj>
              </mc:Choice>
              <mc:Fallback>
                <p:oleObj name="Acrobat Document" r:id="rId17" imgW="5728680" imgH="4071960" progId="AcroExch.Document.7">
                  <p:embed/>
                  <p:pic>
                    <p:nvPicPr>
                      <p:cNvPr id="42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1284323"/>
                        <a:ext cx="196215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43" name="TextBox 27"/>
          <p:cNvSpPr txBox="1">
            <a:spLocks noChangeArrowheads="1"/>
          </p:cNvSpPr>
          <p:nvPr/>
        </p:nvSpPr>
        <p:spPr bwMode="auto">
          <a:xfrm>
            <a:off x="3651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4" name="TextBox 28"/>
          <p:cNvSpPr txBox="1">
            <a:spLocks noChangeArrowheads="1"/>
          </p:cNvSpPr>
          <p:nvPr/>
        </p:nvSpPr>
        <p:spPr bwMode="auto">
          <a:xfrm>
            <a:off x="25368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4670425" y="1092235"/>
            <a:ext cx="2011363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sp useBgFill="1">
        <p:nvSpPr>
          <p:cNvPr id="46" name="TextBox 30"/>
          <p:cNvSpPr txBox="1">
            <a:spLocks noChangeArrowheads="1"/>
          </p:cNvSpPr>
          <p:nvPr/>
        </p:nvSpPr>
        <p:spPr bwMode="auto">
          <a:xfrm>
            <a:off x="6818313" y="1092235"/>
            <a:ext cx="2012950" cy="33813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sz="1600">
              <a:solidFill>
                <a:srgbClr val="FFFFFF"/>
              </a:solidFill>
              <a:latin typeface="Calibri" charset="0"/>
            </a:endParaRPr>
          </a:p>
        </p:txBody>
      </p:sp>
      <p:graphicFrame>
        <p:nvGraphicFramePr>
          <p:cNvPr id="47" name="Object 10"/>
          <p:cNvGraphicFramePr>
            <a:graphicFrameLocks noChangeAspect="1"/>
          </p:cNvGraphicFramePr>
          <p:nvPr>
            <p:extLst/>
          </p:nvPr>
        </p:nvGraphicFramePr>
        <p:xfrm>
          <a:off x="814388" y="4959351"/>
          <a:ext cx="115093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69" name="Acrobat Document" r:id="rId19" imgW="5728680" imgH="3856320" progId="AcroExch.Document.7">
                  <p:embed/>
                </p:oleObj>
              </mc:Choice>
              <mc:Fallback>
                <p:oleObj name="Acrobat Document" r:id="rId19" imgW="5728680" imgH="3856320" progId="AcroExch.Document.7">
                  <p:embed/>
                  <p:pic>
                    <p:nvPicPr>
                      <p:cNvPr id="4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4959351"/>
                        <a:ext cx="1150937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1"/>
          <p:cNvGraphicFramePr>
            <a:graphicFrameLocks noChangeAspect="1"/>
          </p:cNvGraphicFramePr>
          <p:nvPr>
            <p:extLst/>
          </p:nvPr>
        </p:nvGraphicFramePr>
        <p:xfrm>
          <a:off x="2955925" y="4959351"/>
          <a:ext cx="11509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70" name="Acrobat Document" r:id="rId21" imgW="5728680" imgH="3856320" progId="AcroExch.Document.7">
                  <p:embed/>
                </p:oleObj>
              </mc:Choice>
              <mc:Fallback>
                <p:oleObj name="Acrobat Document" r:id="rId21" imgW="5728680" imgH="3856320" progId="AcroExch.Document.7">
                  <p:embed/>
                  <p:pic>
                    <p:nvPicPr>
                      <p:cNvPr id="4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4959351"/>
                        <a:ext cx="1150938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5127625" y="4959351"/>
          <a:ext cx="1150938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71" name="Acrobat Document" r:id="rId22" imgW="5728680" imgH="3856320" progId="AcroExch.Document.7">
                  <p:embed/>
                </p:oleObj>
              </mc:Choice>
              <mc:Fallback>
                <p:oleObj name="Acrobat Document" r:id="rId22" imgW="5728680" imgH="3856320" progId="AcroExch.Document.7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4959351"/>
                        <a:ext cx="1150938" cy="74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3"/>
          <p:cNvGraphicFramePr>
            <a:graphicFrameLocks noChangeAspect="1"/>
          </p:cNvGraphicFramePr>
          <p:nvPr>
            <p:extLst/>
          </p:nvPr>
        </p:nvGraphicFramePr>
        <p:xfrm>
          <a:off x="7299325" y="4956975"/>
          <a:ext cx="115093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872" name="Acrobat Document" r:id="rId23" imgW="5728680" imgH="3856320" progId="AcroExch.Document.7">
                  <p:embed/>
                </p:oleObj>
              </mc:Choice>
              <mc:Fallback>
                <p:oleObj name="Acrobat Document" r:id="rId23" imgW="5728680" imgH="3856320" progId="AcroExch.Document.7">
                  <p:embed/>
                  <p:pic>
                    <p:nvPicPr>
                      <p:cNvPr id="5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9325" y="4956975"/>
                        <a:ext cx="1150938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4"/>
          <p:cNvSpPr>
            <a:spLocks noChangeArrowheads="1"/>
          </p:cNvSpPr>
          <p:nvPr/>
        </p:nvSpPr>
        <p:spPr bwMode="auto">
          <a:xfrm rot="5400000">
            <a:off x="12187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2" name="AutoShape 4"/>
          <p:cNvSpPr>
            <a:spLocks noChangeArrowheads="1"/>
          </p:cNvSpPr>
          <p:nvPr/>
        </p:nvSpPr>
        <p:spPr bwMode="auto">
          <a:xfrm rot="5400000">
            <a:off x="1225145" y="4606534"/>
            <a:ext cx="333383" cy="27464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auto">
          <a:xfrm rot="5400000">
            <a:off x="33523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4" name="AutoShape 4"/>
          <p:cNvSpPr>
            <a:spLocks noChangeArrowheads="1"/>
          </p:cNvSpPr>
          <p:nvPr/>
        </p:nvSpPr>
        <p:spPr bwMode="auto">
          <a:xfrm rot="5400000">
            <a:off x="3371838" y="4622409"/>
            <a:ext cx="333383" cy="27464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5" name="AutoShape 4"/>
          <p:cNvSpPr>
            <a:spLocks noChangeArrowheads="1"/>
          </p:cNvSpPr>
          <p:nvPr/>
        </p:nvSpPr>
        <p:spPr bwMode="auto">
          <a:xfrm rot="5400000">
            <a:off x="5547515" y="4622404"/>
            <a:ext cx="333381" cy="274639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6" name="AutoShape 4"/>
          <p:cNvSpPr>
            <a:spLocks noChangeArrowheads="1"/>
          </p:cNvSpPr>
          <p:nvPr/>
        </p:nvSpPr>
        <p:spPr bwMode="auto">
          <a:xfrm rot="5400000">
            <a:off x="55621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 rot="5400000">
            <a:off x="7657630" y="2863798"/>
            <a:ext cx="332076" cy="262590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58" name="AutoShape 4"/>
          <p:cNvSpPr>
            <a:spLocks noChangeArrowheads="1"/>
          </p:cNvSpPr>
          <p:nvPr/>
        </p:nvSpPr>
        <p:spPr bwMode="auto">
          <a:xfrm rot="5400000">
            <a:off x="7720394" y="4622404"/>
            <a:ext cx="333381" cy="274639"/>
          </a:xfrm>
          <a:prstGeom prst="leftArrow">
            <a:avLst>
              <a:gd name="adj1" fmla="val 50000"/>
              <a:gd name="adj2" fmla="val 43657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eaLnBrk="0" hangingPunct="0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14388" y="4926415"/>
            <a:ext cx="7635875" cy="807636"/>
          </a:xfrm>
          <a:prstGeom prst="roundRect">
            <a:avLst/>
          </a:prstGeom>
          <a:noFill/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45140" y="5836596"/>
            <a:ext cx="645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</a:rPr>
              <a:t>Shared</a:t>
            </a:r>
            <a:r>
              <a:rPr lang="fr-FR" sz="2400" b="1" dirty="0">
                <a:solidFill>
                  <a:srgbClr val="FF0000"/>
                </a:solidFill>
              </a:rPr>
              <a:t> « </a:t>
            </a:r>
            <a:r>
              <a:rPr lang="fr-FR" sz="2400" b="1" dirty="0" err="1">
                <a:solidFill>
                  <a:srgbClr val="FF0000"/>
                </a:solidFill>
              </a:rPr>
              <a:t>edges</a:t>
            </a:r>
            <a:r>
              <a:rPr lang="fr-FR" sz="2400" b="1" dirty="0">
                <a:solidFill>
                  <a:srgbClr val="FF0000"/>
                </a:solidFill>
              </a:rPr>
              <a:t> » layer</a:t>
            </a:r>
            <a:r>
              <a:rPr lang="fr-FR" sz="2400" b="1" dirty="0"/>
              <a:t> </a:t>
            </a:r>
            <a:r>
              <a:rPr lang="fr-FR" sz="2400" dirty="0"/>
              <a:t>(cf. </a:t>
            </a:r>
            <a:r>
              <a:rPr lang="fr-FR" sz="2400" dirty="0" err="1"/>
              <a:t>unsupervised</a:t>
            </a:r>
            <a:r>
              <a:rPr lang="fr-FR" sz="2400" dirty="0"/>
              <a:t> </a:t>
            </a:r>
            <a:r>
              <a:rPr lang="fr-FR" sz="2400" dirty="0" err="1"/>
              <a:t>learning</a:t>
            </a:r>
            <a:r>
              <a:rPr lang="fr-F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83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8" grpId="0" animBg="1"/>
      <p:bldP spid="15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10162</TotalTime>
  <Words>3258</Words>
  <Application>Microsoft Macintosh PowerPoint</Application>
  <PresentationFormat>Affichage à l'écran (4:3)</PresentationFormat>
  <Paragraphs>492</Paragraphs>
  <Slides>57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20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57</vt:i4>
      </vt:variant>
    </vt:vector>
  </HeadingPairs>
  <TitlesOfParts>
    <vt:vector size="81" baseType="lpstr">
      <vt:lpstr>ＭＳ Ｐゴシック</vt:lpstr>
      <vt:lpstr>新細明體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Cambria Math</vt:lpstr>
      <vt:lpstr>Corbel</vt:lpstr>
      <vt:lpstr>FreightSans</vt:lpstr>
      <vt:lpstr>Helvetica Neue UltraLight</vt:lpstr>
      <vt:lpstr>IBMPlexMono</vt:lpstr>
      <vt:lpstr>Kohinoor Devanagari Semibold</vt:lpstr>
      <vt:lpstr>Noto Sans Symbols</vt:lpstr>
      <vt:lpstr>Times</vt:lpstr>
      <vt:lpstr>Times New Roman</vt:lpstr>
      <vt:lpstr>Verdana</vt:lpstr>
      <vt:lpstr>Wingdings</vt:lpstr>
      <vt:lpstr>Thème Office</vt:lpstr>
      <vt:lpstr>1_Modèle par défaut</vt:lpstr>
      <vt:lpstr>…quation</vt:lpstr>
      <vt:lpstr>Acrobat Document</vt:lpstr>
      <vt:lpstr>Music Machine Learning</vt:lpstr>
      <vt:lpstr>Going machine learning</vt:lpstr>
      <vt:lpstr>Deep learning motivation</vt:lpstr>
      <vt:lpstr>Depth of existing approaches</vt:lpstr>
      <vt:lpstr>Deep architectures?</vt:lpstr>
      <vt:lpstr>Why using deep architectures?</vt:lpstr>
      <vt:lpstr>Deep learning intuition</vt:lpstr>
      <vt:lpstr>Representation learning</vt:lpstr>
      <vt:lpstr>Deep learning intuition</vt:lpstr>
      <vt:lpstr>Divide and conquer multilayer learn </vt:lpstr>
      <vt:lpstr>Auto-encoders</vt:lpstr>
      <vt:lpstr>Auto-encoders</vt:lpstr>
      <vt:lpstr>Auto-encoders</vt:lpstr>
      <vt:lpstr>Sparse auto-encoders</vt:lpstr>
      <vt:lpstr>Denoising auto-encoders</vt:lpstr>
      <vt:lpstr>Stacked auto-encoders</vt:lpstr>
      <vt:lpstr>Stacked auto-encoders</vt:lpstr>
      <vt:lpstr>Networks as space transform</vt:lpstr>
      <vt:lpstr>Networks as space transform</vt:lpstr>
      <vt:lpstr>Manifold hypothesis</vt:lpstr>
      <vt:lpstr>Manifold hypothesis</vt:lpstr>
      <vt:lpstr>Pretrain, fine-tune (autoencoder)</vt:lpstr>
      <vt:lpstr>Supervised learning</vt:lpstr>
      <vt:lpstr>Semi-supervised learning</vt:lpstr>
      <vt:lpstr>Self-taught learning</vt:lpstr>
      <vt:lpstr>Deep learning intuition</vt:lpstr>
      <vt:lpstr>Deep autoencoder</vt:lpstr>
      <vt:lpstr>Modern version …</vt:lpstr>
      <vt:lpstr>What has changed ?</vt:lpstr>
      <vt:lpstr>Convolutional Network</vt:lpstr>
      <vt:lpstr>Convolutions ?</vt:lpstr>
      <vt:lpstr>Convolution with padding</vt:lpstr>
      <vt:lpstr>Filters examples</vt:lpstr>
      <vt:lpstr>Pooling</vt:lpstr>
      <vt:lpstr>So how about music ?</vt:lpstr>
      <vt:lpstr>Music Machine Learning</vt:lpstr>
      <vt:lpstr>Deep learning frameworks</vt:lpstr>
      <vt:lpstr>Which framework to choose ?</vt:lpstr>
      <vt:lpstr>Which framework to choose ?</vt:lpstr>
      <vt:lpstr>Outline of the course</vt:lpstr>
      <vt:lpstr>Basic concepts</vt:lpstr>
      <vt:lpstr>Basic concepts</vt:lpstr>
      <vt:lpstr>Basic concepts</vt:lpstr>
      <vt:lpstr>Creating a network (grandma way)</vt:lpstr>
      <vt:lpstr>Network definition</vt:lpstr>
      <vt:lpstr>Exemple of a residual network</vt:lpstr>
      <vt:lpstr>Optimizing the network</vt:lpstr>
      <vt:lpstr>Details on losses</vt:lpstr>
      <vt:lpstr>Network definition</vt:lpstr>
      <vt:lpstr>Gradients</vt:lpstr>
      <vt:lpstr>Network definition</vt:lpstr>
      <vt:lpstr>So what about data ?</vt:lpstr>
      <vt:lpstr>Writing your own dataset</vt:lpstr>
      <vt:lpstr>Things to remember</vt:lpstr>
      <vt:lpstr>Classifying digits</vt:lpstr>
      <vt:lpstr>Convolutional layers</vt:lpstr>
      <vt:lpstr>If you are bored ?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547</cp:revision>
  <cp:lastPrinted>2020-11-22T21:00:32Z</cp:lastPrinted>
  <dcterms:created xsi:type="dcterms:W3CDTF">2014-03-12T17:42:11Z</dcterms:created>
  <dcterms:modified xsi:type="dcterms:W3CDTF">2020-11-23T11:33:35Z</dcterms:modified>
</cp:coreProperties>
</file>